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87" r:id="rId2"/>
    <p:sldId id="276" r:id="rId3"/>
    <p:sldId id="307" r:id="rId4"/>
    <p:sldId id="344" r:id="rId5"/>
    <p:sldId id="315" r:id="rId6"/>
    <p:sldId id="345" r:id="rId7"/>
    <p:sldId id="316" r:id="rId8"/>
    <p:sldId id="321" r:id="rId9"/>
    <p:sldId id="322" r:id="rId10"/>
    <p:sldId id="332" r:id="rId11"/>
    <p:sldId id="333" r:id="rId12"/>
    <p:sldId id="337" r:id="rId13"/>
    <p:sldId id="330" r:id="rId14"/>
    <p:sldId id="331" r:id="rId15"/>
    <p:sldId id="338" r:id="rId16"/>
    <p:sldId id="343" r:id="rId17"/>
    <p:sldId id="285" r:id="rId18"/>
  </p:sldIdLst>
  <p:sldSz cx="9144000" cy="6858000" type="screen4x3"/>
  <p:notesSz cx="6858000" cy="9144000"/>
  <p:embeddedFontLst>
    <p:embeddedFont>
      <p:font typeface="맑은 고딕" pitchFamily="50" charset="-127"/>
      <p:regular r:id="rId20"/>
      <p:bold r:id="rId21"/>
    </p:embeddedFont>
    <p:embeddedFont>
      <p:font typeface="휴먼둥근헤드라인" pitchFamily="18" charset="-127"/>
      <p:regular r:id="rId22"/>
    </p:embeddedFont>
    <p:embeddedFont>
      <p:font typeface="HY견고딕" pitchFamily="18" charset="-127"/>
      <p:regular r:id="rId23"/>
    </p:embeddedFont>
    <p:embeddedFont>
      <p:font typeface="(한)문화방송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2F1"/>
    <a:srgbClr val="E90062"/>
    <a:srgbClr val="4D4D4D"/>
    <a:srgbClr val="996633"/>
    <a:srgbClr val="33CC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68" autoAdjust="0"/>
    <p:restoredTop sz="86027" autoAdjust="0"/>
  </p:normalViewPr>
  <p:slideViewPr>
    <p:cSldViewPr>
      <p:cViewPr varScale="1">
        <p:scale>
          <a:sx n="92" d="100"/>
          <a:sy n="92" d="100"/>
        </p:scale>
        <p:origin x="-67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727F22-5359-4034-BE89-1B945827F011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F27C9-353A-4258-90C0-4860A1D045A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2768908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F27C9-353A-4258-90C0-4860A1D045AA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F27C9-353A-4258-90C0-4860A1D045AA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982CD-FDC7-4247-90E3-61B0D00AB12F}" type="datetimeFigureOut">
              <a:rPr lang="ko-KR" altLang="en-US" smtClean="0"/>
              <a:pPr/>
              <a:t>2013-12-11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84EC86-0D0B-4578-9D95-95904D479D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F:\1&#54617;&#45380;%202&#54617;&#44592;\&#44284;&#51228;%20&#48143;%20&#47532;&#54252;&#53944;%20&#44288;&#47144;\&#52980;&#54532;\&#54016;&#54532;&#44284;&#51228;%20I%20Love%20Soju\&#52980;&#54532;ILoveSoju_&#44536;&#46972;&#44032;&#49828;_&#52572;&#51333;&#44208;&#44284;\&#46041;&#50689;&#49345;.team&#44536;&#46972;&#44032;&#49828;-5.avi.wmv" TargetMode="Externa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-4005263" y="2744118"/>
            <a:ext cx="4005263" cy="17463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50000">
                <a:schemeClr val="bg1"/>
              </a:gs>
              <a:gs pos="100000">
                <a:srgbClr val="96969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 dirty="0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9144000" y="3050506"/>
            <a:ext cx="4005263" cy="36512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50000">
                <a:schemeClr val="bg1"/>
              </a:gs>
              <a:gs pos="100000">
                <a:srgbClr val="96969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 dirty="0"/>
          </a:p>
        </p:txBody>
      </p:sp>
      <p:sp>
        <p:nvSpPr>
          <p:cNvPr id="9" name="Line 9"/>
          <p:cNvSpPr>
            <a:spLocks noChangeShapeType="1"/>
          </p:cNvSpPr>
          <p:nvPr/>
        </p:nvSpPr>
        <p:spPr bwMode="auto">
          <a:xfrm>
            <a:off x="4787900" y="1340768"/>
            <a:ext cx="0" cy="2089150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>
            <a:off x="179388" y="3077493"/>
            <a:ext cx="6985000" cy="0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1835150" y="2780631"/>
            <a:ext cx="6985000" cy="0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13" name="Rectangle 15"/>
          <p:cNvSpPr>
            <a:spLocks noChangeArrowheads="1"/>
          </p:cNvSpPr>
          <p:nvPr/>
        </p:nvSpPr>
        <p:spPr bwMode="auto">
          <a:xfrm>
            <a:off x="-4005263" y="2834606"/>
            <a:ext cx="4005263" cy="36512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50000">
                <a:schemeClr val="bg1"/>
              </a:gs>
              <a:gs pos="100000">
                <a:srgbClr val="96969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0" y="0"/>
            <a:ext cx="9144000" cy="188640"/>
          </a:xfrm>
          <a:prstGeom prst="rect">
            <a:avLst/>
          </a:prstGeom>
          <a:solidFill>
            <a:srgbClr val="008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15246" y="6666264"/>
            <a:ext cx="9144000" cy="188640"/>
          </a:xfrm>
          <a:prstGeom prst="rect">
            <a:avLst/>
          </a:prstGeom>
          <a:solidFill>
            <a:srgbClr val="008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4" name="Picture 4" descr="C:\Documents and Settings\student\바탕 화면\ilovesoju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12160" y="2156859"/>
            <a:ext cx="2736304" cy="3648405"/>
          </a:xfrm>
          <a:prstGeom prst="rect">
            <a:avLst/>
          </a:prstGeom>
          <a:noFill/>
        </p:spPr>
      </p:pic>
      <p:pic>
        <p:nvPicPr>
          <p:cNvPr id="25" name="Picture 3" descr="C:\Documents and Settings\student\바탕 화면\ilovesoju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2132856"/>
            <a:ext cx="2736304" cy="3648404"/>
          </a:xfrm>
          <a:prstGeom prst="rect">
            <a:avLst/>
          </a:prstGeom>
          <a:noFill/>
        </p:spPr>
      </p:pic>
      <p:sp>
        <p:nvSpPr>
          <p:cNvPr id="26" name="Line 7"/>
          <p:cNvSpPr>
            <a:spLocks noChangeShapeType="1"/>
          </p:cNvSpPr>
          <p:nvPr/>
        </p:nvSpPr>
        <p:spPr bwMode="auto">
          <a:xfrm>
            <a:off x="2160588" y="2013240"/>
            <a:ext cx="0" cy="2447925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27" name="Line 8"/>
          <p:cNvSpPr>
            <a:spLocks noChangeShapeType="1"/>
          </p:cNvSpPr>
          <p:nvPr/>
        </p:nvSpPr>
        <p:spPr bwMode="auto">
          <a:xfrm>
            <a:off x="4716463" y="1797340"/>
            <a:ext cx="0" cy="1439863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28" name="Line 10"/>
          <p:cNvSpPr>
            <a:spLocks noChangeShapeType="1"/>
          </p:cNvSpPr>
          <p:nvPr/>
        </p:nvSpPr>
        <p:spPr bwMode="auto">
          <a:xfrm>
            <a:off x="6948488" y="1365540"/>
            <a:ext cx="0" cy="1584325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29" name="Line 16"/>
          <p:cNvSpPr>
            <a:spLocks noChangeShapeType="1"/>
          </p:cNvSpPr>
          <p:nvPr/>
        </p:nvSpPr>
        <p:spPr bwMode="auto">
          <a:xfrm>
            <a:off x="1331913" y="2373603"/>
            <a:ext cx="6553200" cy="0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339752" y="1322765"/>
            <a:ext cx="4887462" cy="95410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8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『</a:t>
            </a:r>
            <a:r>
              <a:rPr lang="ko-KR" altLang="en-US" sz="28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+mj-ea"/>
                <a:ea typeface="+mj-ea"/>
              </a:rPr>
              <a:t>컴퓨터공학 프로그래밍</a:t>
            </a:r>
            <a:r>
              <a:rPr lang="en-US" altLang="ko-KR" sz="28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』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sz="2800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987824" y="4101075"/>
            <a:ext cx="3203848" cy="172354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0" lang="ko-KR" altLang="en-US" sz="16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/>
                <a:latin typeface="궁서" pitchFamily="18" charset="-127"/>
                <a:ea typeface="궁서" pitchFamily="18" charset="-127"/>
              </a:rPr>
              <a:t>건국대학교 컴퓨터공학과</a:t>
            </a:r>
            <a:endParaRPr kumimoji="0" lang="en-US" altLang="ko-KR" sz="1600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>
                  <a:lumMod val="65000"/>
                </a:schemeClr>
              </a:solidFill>
              <a:effectLst/>
              <a:latin typeface="궁서" pitchFamily="18" charset="-127"/>
              <a:ea typeface="궁서" pitchFamily="18" charset="-127"/>
            </a:endParaRPr>
          </a:p>
          <a:p>
            <a:pPr algn="ctr">
              <a:defRPr/>
            </a:pP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[</a:t>
            </a:r>
            <a:r>
              <a:rPr lang="ko-KR" altLang="en-US" sz="16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팀명</a:t>
            </a: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] : </a:t>
            </a:r>
            <a:r>
              <a:rPr lang="ko-KR" altLang="en-US" sz="16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그라가스</a:t>
            </a:r>
          </a:p>
          <a:p>
            <a:pPr algn="ctr">
              <a:defRPr/>
            </a:pPr>
            <a:endParaRPr lang="en-US" altLang="ko-KR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 fontAlgn="base" latinLnBrk="0"/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[</a:t>
            </a:r>
            <a:r>
              <a:rPr lang="ko-KR" altLang="en-US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팀장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] </a:t>
            </a:r>
            <a:r>
              <a:rPr lang="ko-KR" altLang="en-US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김제헌 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201311269 </a:t>
            </a:r>
            <a:endParaRPr lang="ko-KR" altLang="en-US" sz="1400" dirty="0" smtClean="0">
              <a:solidFill>
                <a:schemeClr val="bg1">
                  <a:lumMod val="65000"/>
                </a:schemeClr>
              </a:solidFill>
              <a:latin typeface="궁서" pitchFamily="18" charset="-127"/>
              <a:ea typeface="궁서" pitchFamily="18" charset="-127"/>
            </a:endParaRPr>
          </a:p>
          <a:p>
            <a:pPr algn="ctr" fontAlgn="base" latinLnBrk="0"/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[</a:t>
            </a:r>
            <a:r>
              <a:rPr lang="ko-KR" altLang="en-US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팀원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] </a:t>
            </a:r>
            <a:r>
              <a:rPr lang="ko-KR" altLang="en-US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김상민 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200910044</a:t>
            </a:r>
            <a:endParaRPr lang="ko-KR" altLang="en-US" sz="1400" dirty="0" smtClean="0">
              <a:solidFill>
                <a:schemeClr val="bg1">
                  <a:lumMod val="65000"/>
                </a:schemeClr>
              </a:solidFill>
              <a:latin typeface="궁서" pitchFamily="18" charset="-127"/>
              <a:ea typeface="궁서" pitchFamily="18" charset="-127"/>
            </a:endParaRPr>
          </a:p>
          <a:p>
            <a:pPr algn="ctr" fontAlgn="base" latinLnBrk="0"/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[</a:t>
            </a:r>
            <a:r>
              <a:rPr lang="ko-KR" altLang="en-US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팀원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] </a:t>
            </a:r>
            <a:r>
              <a:rPr lang="ko-KR" altLang="en-US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김태준 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201311271</a:t>
            </a:r>
            <a:endParaRPr lang="ko-KR" altLang="en-US" sz="1400" dirty="0" smtClean="0">
              <a:solidFill>
                <a:schemeClr val="bg1">
                  <a:lumMod val="65000"/>
                </a:schemeClr>
              </a:solidFill>
              <a:latin typeface="궁서" pitchFamily="18" charset="-127"/>
              <a:ea typeface="궁서" pitchFamily="18" charset="-127"/>
            </a:endParaRPr>
          </a:p>
          <a:p>
            <a:pPr algn="ctr" fontAlgn="base" latinLnBrk="0"/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[</a:t>
            </a:r>
            <a:r>
              <a:rPr lang="ko-KR" altLang="en-US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팀원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] </a:t>
            </a:r>
            <a:r>
              <a:rPr lang="ko-KR" altLang="en-US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김병식 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궁서" pitchFamily="18" charset="-127"/>
                <a:ea typeface="궁서" pitchFamily="18" charset="-127"/>
              </a:rPr>
              <a:t>201311264</a:t>
            </a:r>
            <a:endParaRPr lang="ko-KR" altLang="en-US" sz="1400" dirty="0">
              <a:solidFill>
                <a:schemeClr val="bg1">
                  <a:lumMod val="65000"/>
                </a:schemeClr>
              </a:solidFill>
              <a:latin typeface="궁서" pitchFamily="18" charset="-127"/>
              <a:ea typeface="궁서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47864" y="2516899"/>
            <a:ext cx="26068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solidFill>
                  <a:srgbClr val="92D050"/>
                </a:solidFill>
                <a:latin typeface="-윤고딕330" pitchFamily="18" charset="-127"/>
                <a:ea typeface="-윤고딕330" pitchFamily="18" charset="-127"/>
              </a:rPr>
              <a:t>“I Love Soju!”</a:t>
            </a:r>
          </a:p>
        </p:txBody>
      </p:sp>
      <p:pic>
        <p:nvPicPr>
          <p:cNvPr id="33" name="Picture 5" descr="J:\1학년 2학기\과제 및 리포트 관련\컴프\팀프과제 I Love Soju\최종결과\이미지.team그라가스-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161656" y="3140968"/>
            <a:ext cx="914400" cy="81121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7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50" autoRev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" dur="250" autoRev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" dur="250" autoRev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250" autoRev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" presetClass="exit" presetSubtype="8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7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250" autoRev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0" dur="250" autoRev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" dur="250" autoRev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250" autoRev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xit" presetSubtype="2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7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250" autoRev="1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8" dur="250" autoRev="1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9" dur="250" autoRev="1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250" autoRev="1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3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3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3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3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7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82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3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250"/>
                            </p:stCondLst>
                            <p:childTnLst>
                              <p:par>
                                <p:cTn id="86" presetID="36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8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8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300"/>
                            </p:stCondLst>
                            <p:childTnLst>
                              <p:par>
                                <p:cTn id="9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9" grpId="0" animBg="1"/>
      <p:bldP spid="9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/>
      <p:bldP spid="31" grpId="0"/>
      <p:bldP spid="32" grpId="0"/>
      <p:bldP spid="3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TextBox 26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프로그램 설명</a:t>
            </a:r>
            <a:endParaRPr lang="ko-KR" altLang="en-US" sz="1600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851920" y="6165304"/>
            <a:ext cx="2247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코드 파일들 및 구조체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2627784" y="2348880"/>
            <a:ext cx="1440160" cy="432048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FF0000"/>
                </a:solidFill>
                <a:latin typeface="+mn-ea"/>
              </a:rPr>
              <a:t>ILoveSoju.h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FF0000"/>
              </a:solidFill>
              <a:latin typeface="+mn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148064" y="2348880"/>
            <a:ext cx="1440160" cy="432048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FF0000"/>
                </a:solidFill>
                <a:latin typeface="+mn-ea"/>
              </a:rPr>
              <a:t>ILoveSoju.c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FF0000"/>
              </a:solidFill>
              <a:latin typeface="+mn-ea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83568" y="2996952"/>
            <a:ext cx="1440160" cy="432048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Game_Spoon.c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363755" y="2996952"/>
            <a:ext cx="1728192" cy="432048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Game_YiSunShin.c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4331974" y="2996952"/>
            <a:ext cx="1728192" cy="432048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Game_Updown.c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6300192" y="2996952"/>
            <a:ext cx="2520280" cy="432048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Game_TheGameOfDeath.c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1547664" y="3717032"/>
            <a:ext cx="1440160" cy="432048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Game_BR31.c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3527884" y="3717032"/>
            <a:ext cx="1440160" cy="432048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Game_RCP.c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5508104" y="3717032"/>
            <a:ext cx="2376264" cy="432048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Game_ChamChamCham.c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74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75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76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78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79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8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2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8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5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86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7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8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0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91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92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3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94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95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6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97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99" name="Oval 9"/>
          <p:cNvSpPr>
            <a:spLocks noChangeArrowheads="1"/>
          </p:cNvSpPr>
          <p:nvPr/>
        </p:nvSpPr>
        <p:spPr bwMode="auto">
          <a:xfrm>
            <a:off x="5580112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48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OUTRO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1115616" y="4437112"/>
            <a:ext cx="1224136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</a:rPr>
              <a:t>구조체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  <p:sp>
        <p:nvSpPr>
          <p:cNvPr id="57" name="타원 56"/>
          <p:cNvSpPr/>
          <p:nvPr/>
        </p:nvSpPr>
        <p:spPr>
          <a:xfrm>
            <a:off x="467544" y="4456868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오른쪽 화살표 57"/>
          <p:cNvSpPr/>
          <p:nvPr/>
        </p:nvSpPr>
        <p:spPr>
          <a:xfrm>
            <a:off x="552615" y="4541939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683568" y="5192886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Student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2411760" y="5120878"/>
            <a:ext cx="2808312" cy="576064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char name[15];       //</a:t>
            </a:r>
            <a:r>
              <a:rPr lang="ko-KR" altLang="en-US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학생이름 </a:t>
            </a:r>
            <a:endParaRPr lang="en-US" altLang="ko-KR" sz="14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int drinkingCapacity;//</a:t>
            </a:r>
            <a:r>
              <a:rPr lang="ko-KR" altLang="en-US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현재주량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pic>
        <p:nvPicPr>
          <p:cNvPr id="64" name="Picture 2" descr="올림푸스"/>
          <p:cNvPicPr>
            <a:picLocks noChangeAspect="1" noChangeArrowheads="1"/>
          </p:cNvPicPr>
          <p:nvPr/>
        </p:nvPicPr>
        <p:blipFill>
          <a:blip r:embed="rId3" cstate="print"/>
          <a:srcRect l="25992" r="25250"/>
          <a:stretch>
            <a:fillRect/>
          </a:stretch>
        </p:blipFill>
        <p:spPr bwMode="auto">
          <a:xfrm>
            <a:off x="5494143" y="5085184"/>
            <a:ext cx="1252058" cy="647452"/>
          </a:xfrm>
          <a:prstGeom prst="rect">
            <a:avLst/>
          </a:prstGeom>
          <a:noFill/>
        </p:spPr>
      </p:pic>
      <p:sp>
        <p:nvSpPr>
          <p:cNvPr id="65" name="직사각형 64"/>
          <p:cNvSpPr/>
          <p:nvPr/>
        </p:nvSpPr>
        <p:spPr>
          <a:xfrm>
            <a:off x="7020272" y="5192886"/>
            <a:ext cx="1368152" cy="432048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FF0000"/>
                </a:solidFill>
                <a:latin typeface="+mn-ea"/>
              </a:rPr>
              <a:t>Students</a:t>
            </a:r>
            <a:r>
              <a:rPr lang="ko-KR" altLang="en-US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FF0000"/>
                </a:solidFill>
                <a:latin typeface="+mn-ea"/>
              </a:rPr>
              <a:t>배열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FF0000"/>
              </a:solidFill>
              <a:latin typeface="+mn-ea"/>
            </a:endParaRPr>
          </a:p>
        </p:txBody>
      </p:sp>
      <p:sp>
        <p:nvSpPr>
          <p:cNvPr id="66" name="직사각형 65"/>
          <p:cNvSpPr/>
          <p:nvPr/>
        </p:nvSpPr>
        <p:spPr>
          <a:xfrm>
            <a:off x="1115616" y="1628800"/>
            <a:ext cx="2520280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</a:rPr>
              <a:t>프로그램 파일들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  <p:sp>
        <p:nvSpPr>
          <p:cNvPr id="67" name="타원 66"/>
          <p:cNvSpPr/>
          <p:nvPr/>
        </p:nvSpPr>
        <p:spPr>
          <a:xfrm>
            <a:off x="467544" y="1648556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오른쪽 화살표 67"/>
          <p:cNvSpPr/>
          <p:nvPr/>
        </p:nvSpPr>
        <p:spPr>
          <a:xfrm>
            <a:off x="552615" y="1733627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TextBox 26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프로그램 설명</a:t>
            </a:r>
            <a:endParaRPr lang="ko-KR" altLang="en-US" sz="1600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851920" y="6165304"/>
            <a:ext cx="28803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전체적인 흐름 및 주요함수들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179512" y="2276872"/>
            <a:ext cx="1944216" cy="360040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ILoveSoju.c </a:t>
            </a:r>
            <a:r>
              <a:rPr lang="ko-KR" altLang="en-US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의 </a:t>
            </a: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main()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436096" y="2708920"/>
            <a:ext cx="1440160" cy="288032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Game_Spoon()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2411760" y="3429000"/>
            <a:ext cx="2016224" cy="360040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Alcoholic_Games()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88" name="직사각형 87"/>
          <p:cNvSpPr/>
          <p:nvPr/>
        </p:nvSpPr>
        <p:spPr>
          <a:xfrm>
            <a:off x="2411760" y="3861048"/>
            <a:ext cx="2016224" cy="360040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CheckOut_Condition()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111" name="직사각형 110"/>
          <p:cNvSpPr/>
          <p:nvPr/>
        </p:nvSpPr>
        <p:spPr>
          <a:xfrm>
            <a:off x="2411760" y="4293096"/>
            <a:ext cx="2016224" cy="360040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Move_Table()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113" name="직사각형 112"/>
          <p:cNvSpPr/>
          <p:nvPr/>
        </p:nvSpPr>
        <p:spPr>
          <a:xfrm>
            <a:off x="2411760" y="4725144"/>
            <a:ext cx="2016224" cy="360040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Go_Bathroom()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24" name="직선 연결선 123"/>
          <p:cNvCxnSpPr/>
          <p:nvPr/>
        </p:nvCxnSpPr>
        <p:spPr>
          <a:xfrm>
            <a:off x="5220072" y="2854666"/>
            <a:ext cx="0" cy="252028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직사각형 125"/>
          <p:cNvSpPr/>
          <p:nvPr/>
        </p:nvSpPr>
        <p:spPr>
          <a:xfrm>
            <a:off x="5436096" y="3068960"/>
            <a:ext cx="1656184" cy="288032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Game_YiSunShin()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27" name="직선 연결선 126"/>
          <p:cNvCxnSpPr/>
          <p:nvPr/>
        </p:nvCxnSpPr>
        <p:spPr>
          <a:xfrm>
            <a:off x="5220072" y="2852936"/>
            <a:ext cx="216024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연결선 130"/>
          <p:cNvCxnSpPr/>
          <p:nvPr/>
        </p:nvCxnSpPr>
        <p:spPr>
          <a:xfrm>
            <a:off x="5220072" y="3212976"/>
            <a:ext cx="216024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직사각형 131"/>
          <p:cNvSpPr/>
          <p:nvPr/>
        </p:nvSpPr>
        <p:spPr>
          <a:xfrm>
            <a:off x="5436096" y="3429000"/>
            <a:ext cx="1656184" cy="288032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Game_Updown()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33" name="직선 연결선 132"/>
          <p:cNvCxnSpPr/>
          <p:nvPr/>
        </p:nvCxnSpPr>
        <p:spPr>
          <a:xfrm>
            <a:off x="5220072" y="3573016"/>
            <a:ext cx="216024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직사각형 133"/>
          <p:cNvSpPr/>
          <p:nvPr/>
        </p:nvSpPr>
        <p:spPr>
          <a:xfrm>
            <a:off x="5436096" y="3789040"/>
            <a:ext cx="2376264" cy="288032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Game_TheGameOfDeath()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35" name="직선 연결선 134"/>
          <p:cNvCxnSpPr/>
          <p:nvPr/>
        </p:nvCxnSpPr>
        <p:spPr>
          <a:xfrm>
            <a:off x="5220072" y="3933056"/>
            <a:ext cx="216024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직사각형 135"/>
          <p:cNvSpPr/>
          <p:nvPr/>
        </p:nvSpPr>
        <p:spPr>
          <a:xfrm>
            <a:off x="5436096" y="4149080"/>
            <a:ext cx="1440160" cy="288032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Game_BR31()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37" name="직선 연결선 136"/>
          <p:cNvCxnSpPr/>
          <p:nvPr/>
        </p:nvCxnSpPr>
        <p:spPr>
          <a:xfrm>
            <a:off x="5220072" y="4293096"/>
            <a:ext cx="216024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직사각형 137"/>
          <p:cNvSpPr/>
          <p:nvPr/>
        </p:nvSpPr>
        <p:spPr>
          <a:xfrm>
            <a:off x="5436096" y="4509120"/>
            <a:ext cx="1440160" cy="288032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Game_RCP()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39" name="직선 연결선 138"/>
          <p:cNvCxnSpPr/>
          <p:nvPr/>
        </p:nvCxnSpPr>
        <p:spPr>
          <a:xfrm>
            <a:off x="5220072" y="4653136"/>
            <a:ext cx="216024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직사각형 139"/>
          <p:cNvSpPr/>
          <p:nvPr/>
        </p:nvSpPr>
        <p:spPr>
          <a:xfrm>
            <a:off x="5436096" y="4869160"/>
            <a:ext cx="2304256" cy="288032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Game_ChamChamCham()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41" name="직선 연결선 140"/>
          <p:cNvCxnSpPr/>
          <p:nvPr/>
        </p:nvCxnSpPr>
        <p:spPr>
          <a:xfrm>
            <a:off x="5220072" y="5013176"/>
            <a:ext cx="216024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직사각형 141"/>
          <p:cNvSpPr/>
          <p:nvPr/>
        </p:nvSpPr>
        <p:spPr>
          <a:xfrm>
            <a:off x="5436096" y="5230930"/>
            <a:ext cx="1584176" cy="288032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Game_Random()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43" name="직선 연결선 142"/>
          <p:cNvCxnSpPr/>
          <p:nvPr/>
        </p:nvCxnSpPr>
        <p:spPr>
          <a:xfrm>
            <a:off x="5220072" y="5374946"/>
            <a:ext cx="216024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직선 연결선 148"/>
          <p:cNvCxnSpPr/>
          <p:nvPr/>
        </p:nvCxnSpPr>
        <p:spPr>
          <a:xfrm>
            <a:off x="8028384" y="2854666"/>
            <a:ext cx="0" cy="252028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연결선 149"/>
          <p:cNvCxnSpPr/>
          <p:nvPr/>
        </p:nvCxnSpPr>
        <p:spPr>
          <a:xfrm>
            <a:off x="6876256" y="2852936"/>
            <a:ext cx="1152128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직선 연결선 150"/>
          <p:cNvCxnSpPr>
            <a:stCxn id="126" idx="3"/>
          </p:cNvCxnSpPr>
          <p:nvPr/>
        </p:nvCxnSpPr>
        <p:spPr>
          <a:xfrm>
            <a:off x="7092280" y="3212976"/>
            <a:ext cx="936104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직선 연결선 153"/>
          <p:cNvCxnSpPr>
            <a:stCxn id="136" idx="3"/>
          </p:cNvCxnSpPr>
          <p:nvPr/>
        </p:nvCxnSpPr>
        <p:spPr>
          <a:xfrm>
            <a:off x="6876256" y="4293096"/>
            <a:ext cx="1152128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연결선 154"/>
          <p:cNvCxnSpPr>
            <a:stCxn id="138" idx="3"/>
          </p:cNvCxnSpPr>
          <p:nvPr/>
        </p:nvCxnSpPr>
        <p:spPr>
          <a:xfrm>
            <a:off x="6876256" y="4653136"/>
            <a:ext cx="1152128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직선 연결선 155"/>
          <p:cNvCxnSpPr>
            <a:stCxn id="140" idx="3"/>
          </p:cNvCxnSpPr>
          <p:nvPr/>
        </p:nvCxnSpPr>
        <p:spPr>
          <a:xfrm>
            <a:off x="7740352" y="5013176"/>
            <a:ext cx="288032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직선 연결선 156"/>
          <p:cNvCxnSpPr/>
          <p:nvPr/>
        </p:nvCxnSpPr>
        <p:spPr>
          <a:xfrm>
            <a:off x="7020272" y="5374946"/>
            <a:ext cx="1008112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직선 연결선 166"/>
          <p:cNvCxnSpPr>
            <a:stCxn id="132" idx="3"/>
          </p:cNvCxnSpPr>
          <p:nvPr/>
        </p:nvCxnSpPr>
        <p:spPr>
          <a:xfrm>
            <a:off x="7092280" y="3573016"/>
            <a:ext cx="936104" cy="0"/>
          </a:xfrm>
          <a:prstGeom prst="line">
            <a:avLst/>
          </a:prstGeom>
          <a:ln w="19050">
            <a:solidFill>
              <a:srgbClr val="0082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직사각형 167"/>
          <p:cNvSpPr/>
          <p:nvPr/>
        </p:nvSpPr>
        <p:spPr>
          <a:xfrm>
            <a:off x="8244408" y="3789040"/>
            <a:ext cx="792088" cy="288032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Intro()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171" name="직사각형 170"/>
          <p:cNvSpPr/>
          <p:nvPr/>
        </p:nvSpPr>
        <p:spPr>
          <a:xfrm>
            <a:off x="3779912" y="2276872"/>
            <a:ext cx="1944216" cy="360040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Display_GameMenu()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172" name="직사각형 171"/>
          <p:cNvSpPr/>
          <p:nvPr/>
        </p:nvSpPr>
        <p:spPr>
          <a:xfrm>
            <a:off x="251520" y="3430730"/>
            <a:ext cx="1872208" cy="360040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Display_MainMenu()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173" name="직사각형 172"/>
          <p:cNvSpPr/>
          <p:nvPr/>
        </p:nvSpPr>
        <p:spPr>
          <a:xfrm>
            <a:off x="179512" y="5158922"/>
            <a:ext cx="2339752" cy="288032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Check_DrinkingCapacity()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174" name="직사각형 173"/>
          <p:cNvSpPr/>
          <p:nvPr/>
        </p:nvSpPr>
        <p:spPr>
          <a:xfrm>
            <a:off x="2627784" y="5517232"/>
            <a:ext cx="2520280" cy="288032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Increase_DrinkingCapacity()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176" name="직사각형 175"/>
          <p:cNvSpPr/>
          <p:nvPr/>
        </p:nvSpPr>
        <p:spPr>
          <a:xfrm>
            <a:off x="251520" y="2854666"/>
            <a:ext cx="1512168" cy="360040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자신의 이름입력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sp>
        <p:nvSpPr>
          <p:cNvPr id="177" name="직사각형 176"/>
          <p:cNvSpPr/>
          <p:nvPr/>
        </p:nvSpPr>
        <p:spPr>
          <a:xfrm>
            <a:off x="2951820" y="2852936"/>
            <a:ext cx="936104" cy="360040"/>
          </a:xfrm>
          <a:prstGeom prst="rect">
            <a:avLst/>
          </a:prstGeom>
          <a:solidFill>
            <a:schemeClr val="bg1"/>
          </a:solidFill>
          <a:ln w="19050"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tx1"/>
                </a:solidFill>
                <a:latin typeface="+mn-ea"/>
              </a:rPr>
              <a:t>Starting()</a:t>
            </a:r>
            <a:endParaRPr lang="ko-KR" altLang="en-US" sz="14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80" name="직선 화살표 연결선 179"/>
          <p:cNvCxnSpPr>
            <a:stCxn id="176" idx="3"/>
            <a:endCxn id="177" idx="1"/>
          </p:cNvCxnSpPr>
          <p:nvPr/>
        </p:nvCxnSpPr>
        <p:spPr>
          <a:xfrm flipV="1">
            <a:off x="1763688" y="3032956"/>
            <a:ext cx="1188132" cy="173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직선 화살표 연결선 182"/>
          <p:cNvCxnSpPr>
            <a:stCxn id="177" idx="2"/>
            <a:endCxn id="83" idx="0"/>
          </p:cNvCxnSpPr>
          <p:nvPr/>
        </p:nvCxnSpPr>
        <p:spPr>
          <a:xfrm>
            <a:off x="3419872" y="3212976"/>
            <a:ext cx="0" cy="21602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꺾인 연결선 196"/>
          <p:cNvCxnSpPr>
            <a:endCxn id="111" idx="1"/>
          </p:cNvCxnSpPr>
          <p:nvPr/>
        </p:nvCxnSpPr>
        <p:spPr>
          <a:xfrm>
            <a:off x="2123728" y="3609020"/>
            <a:ext cx="288032" cy="864096"/>
          </a:xfrm>
          <a:prstGeom prst="bentConnector3">
            <a:avLst>
              <a:gd name="adj1" fmla="val 50000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꺾인 연결선 197"/>
          <p:cNvCxnSpPr>
            <a:endCxn id="88" idx="1"/>
          </p:cNvCxnSpPr>
          <p:nvPr/>
        </p:nvCxnSpPr>
        <p:spPr>
          <a:xfrm>
            <a:off x="2123728" y="3609020"/>
            <a:ext cx="288032" cy="432048"/>
          </a:xfrm>
          <a:prstGeom prst="bentConnector3">
            <a:avLst>
              <a:gd name="adj1" fmla="val 50000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꺾인 연결선 200"/>
          <p:cNvCxnSpPr>
            <a:endCxn id="113" idx="1"/>
          </p:cNvCxnSpPr>
          <p:nvPr/>
        </p:nvCxnSpPr>
        <p:spPr>
          <a:xfrm>
            <a:off x="2123728" y="3609020"/>
            <a:ext cx="288032" cy="1296144"/>
          </a:xfrm>
          <a:prstGeom prst="bentConnector3">
            <a:avLst>
              <a:gd name="adj1" fmla="val 50000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화살표 연결선 206"/>
          <p:cNvCxnSpPr>
            <a:stCxn id="172" idx="3"/>
            <a:endCxn id="83" idx="1"/>
          </p:cNvCxnSpPr>
          <p:nvPr/>
        </p:nvCxnSpPr>
        <p:spPr>
          <a:xfrm flipV="1">
            <a:off x="2123728" y="3609020"/>
            <a:ext cx="288032" cy="173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꺾인 연결선 209"/>
          <p:cNvCxnSpPr>
            <a:stCxn id="83" idx="3"/>
            <a:endCxn id="171" idx="2"/>
          </p:cNvCxnSpPr>
          <p:nvPr/>
        </p:nvCxnSpPr>
        <p:spPr>
          <a:xfrm flipV="1">
            <a:off x="4427984" y="2636912"/>
            <a:ext cx="324036" cy="972108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꺾인 연결선 209"/>
          <p:cNvCxnSpPr>
            <a:endCxn id="134" idx="1"/>
          </p:cNvCxnSpPr>
          <p:nvPr/>
        </p:nvCxnSpPr>
        <p:spPr>
          <a:xfrm rot="16200000" flipH="1">
            <a:off x="4535996" y="3032956"/>
            <a:ext cx="1296144" cy="504056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꺾인 연결선 222"/>
          <p:cNvCxnSpPr>
            <a:stCxn id="168" idx="2"/>
            <a:endCxn id="174" idx="3"/>
          </p:cNvCxnSpPr>
          <p:nvPr/>
        </p:nvCxnSpPr>
        <p:spPr>
          <a:xfrm rot="5400000">
            <a:off x="6102170" y="3122966"/>
            <a:ext cx="1584176" cy="3492388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hape 230"/>
          <p:cNvCxnSpPr>
            <a:stCxn id="174" idx="1"/>
            <a:endCxn id="173" idx="2"/>
          </p:cNvCxnSpPr>
          <p:nvPr/>
        </p:nvCxnSpPr>
        <p:spPr>
          <a:xfrm rot="10800000">
            <a:off x="1349388" y="5446954"/>
            <a:ext cx="1278396" cy="214294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직선 화살표 연결선 235"/>
          <p:cNvCxnSpPr>
            <a:endCxn id="172" idx="2"/>
          </p:cNvCxnSpPr>
          <p:nvPr/>
        </p:nvCxnSpPr>
        <p:spPr>
          <a:xfrm flipV="1">
            <a:off x="1187624" y="3790770"/>
            <a:ext cx="0" cy="136815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직선 화살표 연결선 240"/>
          <p:cNvCxnSpPr>
            <a:stCxn id="134" idx="3"/>
            <a:endCxn id="168" idx="1"/>
          </p:cNvCxnSpPr>
          <p:nvPr/>
        </p:nvCxnSpPr>
        <p:spPr>
          <a:xfrm>
            <a:off x="7812360" y="3933056"/>
            <a:ext cx="432048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256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257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259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260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261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26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263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264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265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266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267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268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269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27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27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272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27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27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275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276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277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278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279" name="Oval 9"/>
          <p:cNvSpPr>
            <a:spLocks noChangeArrowheads="1"/>
          </p:cNvSpPr>
          <p:nvPr/>
        </p:nvSpPr>
        <p:spPr bwMode="auto">
          <a:xfrm>
            <a:off x="5580112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90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OUTRO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1115616" y="1628800"/>
            <a:ext cx="2880320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</a:rPr>
              <a:t>흐름도 및 주요함수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  <p:sp>
        <p:nvSpPr>
          <p:cNvPr id="96" name="타원 95"/>
          <p:cNvSpPr/>
          <p:nvPr/>
        </p:nvSpPr>
        <p:spPr>
          <a:xfrm>
            <a:off x="467544" y="1648556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오른쪽 화살표 96"/>
          <p:cNvSpPr/>
          <p:nvPr/>
        </p:nvSpPr>
        <p:spPr>
          <a:xfrm>
            <a:off x="552615" y="1733627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TextBox 26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프로그램 설명</a:t>
            </a:r>
            <a:endParaRPr lang="ko-KR" altLang="en-US" sz="1600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851920" y="6165304"/>
            <a:ext cx="1765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코드 구현 방법들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5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74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75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77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7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0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3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82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3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85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6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5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88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9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91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94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5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96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97" name="Oval 9"/>
          <p:cNvSpPr>
            <a:spLocks noChangeArrowheads="1"/>
          </p:cNvSpPr>
          <p:nvPr/>
        </p:nvSpPr>
        <p:spPr bwMode="auto">
          <a:xfrm>
            <a:off x="5580112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42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OUTRO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115616" y="1628800"/>
            <a:ext cx="1512168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</a:rPr>
              <a:t>기타 등등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467544" y="1648556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오른쪽 화살표 47"/>
          <p:cNvSpPr/>
          <p:nvPr/>
        </p:nvSpPr>
        <p:spPr>
          <a:xfrm>
            <a:off x="552615" y="1733627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/>
          <p:cNvSpPr/>
          <p:nvPr/>
        </p:nvSpPr>
        <p:spPr>
          <a:xfrm>
            <a:off x="1115616" y="2420888"/>
            <a:ext cx="6840760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 smtClean="0"/>
              <a:t>1) Move_Table </a:t>
            </a:r>
            <a:r>
              <a:rPr lang="ko-KR" altLang="en-US" sz="1600" dirty="0" smtClean="0"/>
              <a:t>→ </a:t>
            </a:r>
            <a:r>
              <a:rPr lang="en-US" altLang="ko-KR" sz="1600" dirty="0" smtClean="0"/>
              <a:t>students[6][5]</a:t>
            </a:r>
            <a:endParaRPr lang="ko-KR" altLang="en-US" sz="1600" dirty="0" smtClean="0"/>
          </a:p>
          <a:p>
            <a:pPr fontAlgn="base" latinLnBrk="0"/>
            <a:endParaRPr lang="en-US" altLang="ko-KR" sz="1200" dirty="0" smtClean="0"/>
          </a:p>
          <a:p>
            <a:pPr fontAlgn="base" latinLnBrk="0"/>
            <a:r>
              <a:rPr lang="en-US" altLang="ko-KR" sz="1600" dirty="0" smtClean="0"/>
              <a:t>2)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int myTable </a:t>
            </a:r>
            <a:r>
              <a:rPr lang="ko-KR" altLang="en-US" sz="1600" dirty="0" smtClean="0"/>
              <a:t>→ </a:t>
            </a:r>
            <a:r>
              <a:rPr lang="en-US" altLang="ko-KR" sz="1600" dirty="0" smtClean="0"/>
              <a:t>(&amp;students[myTable])</a:t>
            </a:r>
          </a:p>
          <a:p>
            <a:pPr fontAlgn="base" latinLnBrk="0"/>
            <a:endParaRPr lang="en-US" altLang="ko-KR" sz="1200" dirty="0" smtClean="0"/>
          </a:p>
          <a:p>
            <a:pPr fontAlgn="base" latinLnBrk="0"/>
            <a:r>
              <a:rPr lang="en-US" altLang="ko-KR" sz="1600" dirty="0" smtClean="0"/>
              <a:t>3)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Increase_DrinkingCapacity </a:t>
            </a:r>
            <a:r>
              <a:rPr lang="ko-KR" altLang="en-US" sz="1600" dirty="0" smtClean="0"/>
              <a:t>함수</a:t>
            </a:r>
          </a:p>
          <a:p>
            <a:pPr fontAlgn="base" latinLnBrk="0">
              <a:buFontTx/>
              <a:buChar char="-"/>
            </a:pPr>
            <a:endParaRPr lang="en-US" altLang="ko-KR" sz="1200" dirty="0" smtClean="0"/>
          </a:p>
          <a:p>
            <a:pPr fontAlgn="base" latinLnBrk="0"/>
            <a:r>
              <a:rPr lang="en-US" altLang="ko-KR" sz="1600" dirty="0" smtClean="0"/>
              <a:t>4)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Check_DrinkingCapacity </a:t>
            </a:r>
            <a:r>
              <a:rPr lang="ko-KR" altLang="en-US" sz="1600" dirty="0" smtClean="0"/>
              <a:t>함수</a:t>
            </a:r>
            <a:r>
              <a:rPr lang="en-US" altLang="ko-KR" sz="1600" dirty="0" smtClean="0"/>
              <a:t>- static char name[13]</a:t>
            </a:r>
            <a:r>
              <a:rPr lang="ko-KR" altLang="en-US" sz="1600" dirty="0" smtClean="0"/>
              <a:t>과 </a:t>
            </a:r>
            <a:r>
              <a:rPr lang="en-US" altLang="ko-KR" sz="1600" dirty="0" smtClean="0"/>
              <a:t>static int index</a:t>
            </a:r>
          </a:p>
          <a:p>
            <a:pPr fontAlgn="base" latinLnBrk="0">
              <a:buFontTx/>
              <a:buChar char="-"/>
            </a:pPr>
            <a:endParaRPr lang="en-US" altLang="ko-KR" sz="1200" dirty="0" smtClean="0"/>
          </a:p>
          <a:p>
            <a:pPr fontAlgn="base" latinLnBrk="0"/>
            <a:r>
              <a:rPr lang="en-US" altLang="ko-KR" sz="1600" dirty="0" smtClean="0"/>
              <a:t>5) Alcoholic_Games </a:t>
            </a:r>
            <a:r>
              <a:rPr lang="ko-KR" altLang="en-US" sz="1600" dirty="0" smtClean="0"/>
              <a:t>함수</a:t>
            </a:r>
            <a:r>
              <a:rPr lang="en-US" altLang="ko-KR" sz="1600" dirty="0" smtClean="0"/>
              <a:t> - static int drinker</a:t>
            </a:r>
          </a:p>
          <a:p>
            <a:pPr fontAlgn="base" latinLnBrk="0"/>
            <a:endParaRPr lang="en-US" altLang="ko-KR" sz="1200" dirty="0" smtClean="0"/>
          </a:p>
          <a:p>
            <a:pPr fontAlgn="base" latinLnBrk="0"/>
            <a:r>
              <a:rPr lang="en-US" altLang="ko-KR" sz="1600" dirty="0" smtClean="0"/>
              <a:t>6) </a:t>
            </a:r>
            <a:r>
              <a:rPr lang="ko-KR" altLang="en-US" sz="1600" dirty="0" smtClean="0"/>
              <a:t>각 게임 별 게임설명</a:t>
            </a:r>
            <a:r>
              <a:rPr lang="en-US" altLang="ko-KR" sz="1600" dirty="0" smtClean="0"/>
              <a:t> - static int gameExplanation</a:t>
            </a:r>
          </a:p>
          <a:p>
            <a:pPr fontAlgn="base" latinLnBrk="0"/>
            <a:endParaRPr lang="en-US" altLang="ko-KR" sz="1200" dirty="0" smtClean="0"/>
          </a:p>
          <a:p>
            <a:r>
              <a:rPr lang="en-US" altLang="ko-KR" sz="1600" dirty="0" smtClean="0"/>
              <a:t>7) system("cls")</a:t>
            </a:r>
            <a:r>
              <a:rPr lang="ko-KR" altLang="en-US" sz="1600" dirty="0" smtClean="0"/>
              <a:t>와 </a:t>
            </a:r>
            <a:r>
              <a:rPr lang="en-US" altLang="ko-KR" sz="1600" dirty="0" smtClean="0"/>
              <a:t>rand</a:t>
            </a:r>
            <a:r>
              <a:rPr lang="ko-KR" altLang="en-US" sz="1600" dirty="0" smtClean="0"/>
              <a:t>함수</a:t>
            </a:r>
            <a:r>
              <a:rPr lang="en-US" altLang="ko-KR" sz="1600" dirty="0" smtClean="0"/>
              <a:t>, Sleep</a:t>
            </a:r>
            <a:r>
              <a:rPr lang="ko-KR" altLang="en-US" sz="1600" dirty="0" smtClean="0"/>
              <a:t>함수</a:t>
            </a:r>
            <a:r>
              <a:rPr lang="en-US" altLang="ko-KR" sz="1600" dirty="0" smtClean="0"/>
              <a:t>.</a:t>
            </a:r>
            <a:r>
              <a:rPr lang="ko-KR" altLang="en-US" sz="1600" dirty="0" smtClean="0"/>
              <a:t> 이외에도 ‘ </a:t>
            </a:r>
            <a:r>
              <a:rPr lang="en-US" altLang="ko-KR" sz="1600" dirty="0" smtClean="0"/>
              <a:t>\n’, ’_‘, ‘ \t’ </a:t>
            </a:r>
            <a:endParaRPr lang="ko-KR" altLang="en-US" sz="16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TextBox 26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게임 실행화면 및 동영상</a:t>
            </a:r>
            <a:endParaRPr lang="ko-KR" altLang="en-US" sz="1600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203848" y="6165304"/>
            <a:ext cx="3204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동영상 촬영 및 편집 </a:t>
            </a:r>
            <a:r>
              <a:rPr lang="en-US" altLang="ko-KR" sz="1600" dirty="0" smtClean="0">
                <a:solidFill>
                  <a:schemeClr val="bg1"/>
                </a:solidFill>
              </a:rPr>
              <a:t>– by </a:t>
            </a:r>
            <a:r>
              <a:rPr lang="ko-KR" altLang="en-US" sz="1600" dirty="0" smtClean="0">
                <a:solidFill>
                  <a:schemeClr val="bg1"/>
                </a:solidFill>
              </a:rPr>
              <a:t>김태준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27584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AutoShape 4"/>
          <p:cNvSpPr>
            <a:spLocks noChangeArrowheads="1"/>
          </p:cNvSpPr>
          <p:nvPr/>
        </p:nvSpPr>
        <p:spPr bwMode="auto">
          <a:xfrm rot="16200000" flipV="1">
            <a:off x="532408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3635896" y="1700808"/>
            <a:ext cx="41044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총 실행화면 </a:t>
            </a:r>
            <a:r>
              <a:rPr lang="en-US" altLang="ko-KR" dirty="0" smtClean="0"/>
              <a:t>5</a:t>
            </a:r>
            <a:r>
              <a:rPr lang="ko-KR" altLang="en-US" dirty="0" smtClean="0"/>
              <a:t>분 </a:t>
            </a:r>
            <a:r>
              <a:rPr lang="en-US" altLang="ko-KR" dirty="0" smtClean="0"/>
              <a:t>16</a:t>
            </a:r>
            <a:r>
              <a:rPr lang="ko-KR" altLang="en-US" dirty="0" smtClean="0"/>
              <a:t>초</a:t>
            </a:r>
            <a:r>
              <a:rPr lang="en-US" altLang="ko-KR" dirty="0" smtClean="0"/>
              <a:t>! </a:t>
            </a:r>
            <a:r>
              <a:rPr lang="ko-KR" altLang="en-US" dirty="0" smtClean="0"/>
              <a:t>감상해 보시죠</a:t>
            </a:r>
            <a:r>
              <a:rPr lang="en-US" altLang="ko-KR" dirty="0" smtClean="0"/>
              <a:t>! </a:t>
            </a:r>
            <a:endParaRPr lang="en-US" altLang="ko-KR" dirty="0"/>
          </a:p>
        </p:txBody>
      </p:sp>
      <p:sp>
        <p:nvSpPr>
          <p:cNvPr id="72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73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74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76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77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78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9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0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81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3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84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5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6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87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8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9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9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92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9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95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97" name="Oval 9"/>
          <p:cNvSpPr>
            <a:spLocks noChangeArrowheads="1"/>
          </p:cNvSpPr>
          <p:nvPr/>
        </p:nvSpPr>
        <p:spPr bwMode="auto">
          <a:xfrm>
            <a:off x="6444208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OUTRO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pic>
        <p:nvPicPr>
          <p:cNvPr id="41" name="동영상.team그라가스-5.avi.wmv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2411760" y="2348880"/>
            <a:ext cx="4512501" cy="3384376"/>
          </a:xfrm>
          <a:prstGeom prst="rect">
            <a:avLst/>
          </a:prstGeom>
        </p:spPr>
      </p:pic>
      <p:sp>
        <p:nvSpPr>
          <p:cNvPr id="44" name="직사각형 43"/>
          <p:cNvSpPr/>
          <p:nvPr/>
        </p:nvSpPr>
        <p:spPr>
          <a:xfrm>
            <a:off x="1115616" y="1628800"/>
            <a:ext cx="1872208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</a:rPr>
              <a:t>동영상 시연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  <p:sp>
        <p:nvSpPr>
          <p:cNvPr id="48" name="타원 47"/>
          <p:cNvSpPr/>
          <p:nvPr/>
        </p:nvSpPr>
        <p:spPr>
          <a:xfrm>
            <a:off x="467544" y="1648556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오른쪽 화살표 48"/>
          <p:cNvSpPr/>
          <p:nvPr/>
        </p:nvSpPr>
        <p:spPr>
          <a:xfrm>
            <a:off x="552615" y="1733627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316394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TextBox 26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프로그램 시연</a:t>
            </a:r>
            <a:r>
              <a:rPr lang="en-US" altLang="ko-KR" sz="16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[DEMO]</a:t>
            </a:r>
            <a:endParaRPr lang="ko-KR" altLang="en-US" sz="1600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851920" y="6165304"/>
            <a:ext cx="15327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실행을 해보자</a:t>
            </a:r>
            <a:r>
              <a:rPr lang="en-US" altLang="ko-KR" sz="1600" dirty="0" smtClean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pic>
        <p:nvPicPr>
          <p:cNvPr id="10242" name="Picture 2" descr="C:\Documents and Settings\리바이던\바탕 화면\시작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95736" y="2420888"/>
            <a:ext cx="5007048" cy="3260229"/>
          </a:xfrm>
          <a:prstGeom prst="rect">
            <a:avLst/>
          </a:prstGeom>
          <a:noFill/>
        </p:spPr>
      </p:pic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41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3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56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5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5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6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3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74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5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6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77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8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9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8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2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8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85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86" name="Oval 9"/>
          <p:cNvSpPr>
            <a:spLocks noChangeArrowheads="1"/>
          </p:cNvSpPr>
          <p:nvPr/>
        </p:nvSpPr>
        <p:spPr bwMode="auto">
          <a:xfrm>
            <a:off x="7308304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7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OUTRO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1115616" y="1628800"/>
            <a:ext cx="2160240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</a:rPr>
              <a:t>프로그램 시연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467544" y="1648556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오른쪽 화살표 41"/>
          <p:cNvSpPr/>
          <p:nvPr/>
        </p:nvSpPr>
        <p:spPr>
          <a:xfrm>
            <a:off x="552615" y="1733627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TextBox 26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마지막으로</a:t>
            </a:r>
            <a:r>
              <a:rPr lang="en-US" altLang="ko-KR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...</a:t>
            </a:r>
            <a:endParaRPr lang="ko-KR" altLang="en-US" sz="16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41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3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5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3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6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74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5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5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77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8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8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8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85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86" name="Oval 9"/>
          <p:cNvSpPr>
            <a:spLocks noChangeArrowheads="1"/>
          </p:cNvSpPr>
          <p:nvPr/>
        </p:nvSpPr>
        <p:spPr bwMode="auto">
          <a:xfrm>
            <a:off x="8172400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8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OUTRO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3851920" y="6165304"/>
            <a:ext cx="15472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설계의 중요성</a:t>
            </a:r>
            <a:r>
              <a:rPr lang="en-US" altLang="ko-KR" sz="1600" dirty="0" smtClean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1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110" name="직사각형 109"/>
          <p:cNvSpPr/>
          <p:nvPr/>
        </p:nvSpPr>
        <p:spPr>
          <a:xfrm>
            <a:off x="1115616" y="1628800"/>
            <a:ext cx="3456384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  <a:latin typeface="+mn-ea"/>
              </a:rPr>
              <a:t>구현하는데 </a:t>
            </a:r>
            <a:r>
              <a:rPr lang="ko-KR" altLang="en-US" sz="2400" b="1" dirty="0" smtClean="0">
                <a:solidFill>
                  <a:schemeClr val="tx1"/>
                </a:solidFill>
                <a:latin typeface="+mn-ea"/>
              </a:rPr>
              <a:t>힘들</a:t>
            </a:r>
            <a:r>
              <a:rPr lang="ko-KR" altLang="en-US" sz="2400" b="1" dirty="0" smtClean="0">
                <a:solidFill>
                  <a:schemeClr val="tx1"/>
                </a:solidFill>
                <a:latin typeface="+mn-ea"/>
              </a:rPr>
              <a:t>었</a:t>
            </a:r>
            <a:r>
              <a:rPr lang="ko-KR" altLang="en-US" sz="2400" b="1" dirty="0" smtClean="0">
                <a:solidFill>
                  <a:schemeClr val="tx1"/>
                </a:solidFill>
                <a:latin typeface="+mn-ea"/>
              </a:rPr>
              <a:t>던 </a:t>
            </a:r>
            <a:r>
              <a:rPr lang="ko-KR" altLang="en-US" sz="2400" b="1" dirty="0" smtClean="0">
                <a:solidFill>
                  <a:schemeClr val="tx1"/>
                </a:solidFill>
                <a:latin typeface="+mn-ea"/>
              </a:rPr>
              <a:t>점</a:t>
            </a:r>
            <a:endParaRPr lang="en-US" altLang="ko-KR" sz="24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1" name="타원 110"/>
          <p:cNvSpPr/>
          <p:nvPr/>
        </p:nvSpPr>
        <p:spPr>
          <a:xfrm>
            <a:off x="467544" y="1648556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2" name="오른쪽 화살표 111"/>
          <p:cNvSpPr/>
          <p:nvPr/>
        </p:nvSpPr>
        <p:spPr>
          <a:xfrm>
            <a:off x="552615" y="1733627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15455" y="3501008"/>
            <a:ext cx="4316785" cy="17585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4" name="직사각형 113"/>
          <p:cNvSpPr/>
          <p:nvPr/>
        </p:nvSpPr>
        <p:spPr>
          <a:xfrm>
            <a:off x="2339752" y="2636912"/>
            <a:ext cx="44644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u="sng" dirty="0" smtClean="0"/>
              <a:t>준비 </a:t>
            </a:r>
            <a:r>
              <a:rPr lang="ko-KR" altLang="en-US" sz="3200" u="sng" dirty="0" smtClean="0"/>
              <a:t>부족 및 설계 부실</a:t>
            </a:r>
            <a:endParaRPr lang="ko-KR" altLang="en-US" sz="3200" dirty="0"/>
          </a:p>
        </p:txBody>
      </p:sp>
      <p:pic>
        <p:nvPicPr>
          <p:cNvPr id="1031" name="Picture 7" descr="http://cafefiles.naver.net/data16/2006/2/8/91/%C0%CF%C0%CC%C1%A1%C1%A1%C4%BF%C1%F6%B3%D7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95636" y="3315815"/>
            <a:ext cx="5600700" cy="2057401"/>
          </a:xfrm>
          <a:prstGeom prst="rect">
            <a:avLst/>
          </a:prstGeom>
          <a:noFill/>
        </p:spPr>
      </p:pic>
      <p:sp>
        <p:nvSpPr>
          <p:cNvPr id="115" name="직사각형 114"/>
          <p:cNvSpPr/>
          <p:nvPr/>
        </p:nvSpPr>
        <p:spPr>
          <a:xfrm>
            <a:off x="1907704" y="4422304"/>
            <a:ext cx="21602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b="1" dirty="0" smtClean="0"/>
              <a:t>1</a:t>
            </a:r>
            <a:endParaRPr lang="ko-KR" altLang="en-US" sz="9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/>
      <p:bldP spid="160" grpId="0"/>
      <p:bldP spid="161" grpId="0" animBg="1"/>
      <p:bldP spid="1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TextBox 26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마지막으로</a:t>
            </a:r>
            <a:r>
              <a:rPr lang="en-US" altLang="ko-KR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...</a:t>
            </a:r>
            <a:endParaRPr lang="ko-KR" altLang="en-US" sz="16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41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3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5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3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6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74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5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5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77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8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8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8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85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86" name="Oval 9"/>
          <p:cNvSpPr>
            <a:spLocks noChangeArrowheads="1"/>
          </p:cNvSpPr>
          <p:nvPr/>
        </p:nvSpPr>
        <p:spPr bwMode="auto">
          <a:xfrm>
            <a:off x="8172400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8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OUTRO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3851920" y="6165304"/>
            <a:ext cx="1072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허접한 </a:t>
            </a:r>
            <a:r>
              <a:rPr lang="en-US" altLang="ko-KR" sz="1600" dirty="0" smtClean="0">
                <a:solidFill>
                  <a:schemeClr val="bg1"/>
                </a:solidFill>
              </a:rPr>
              <a:t>UI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1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44" name="직사각형 43"/>
          <p:cNvSpPr/>
          <p:nvPr/>
        </p:nvSpPr>
        <p:spPr>
          <a:xfrm>
            <a:off x="1115616" y="1628800"/>
            <a:ext cx="1872208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  <a:latin typeface="+mn-ea"/>
              </a:rPr>
              <a:t>아쉬웠던 점</a:t>
            </a:r>
            <a:endParaRPr lang="en-US" altLang="ko-KR" sz="2400" b="1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5" name="타원 44"/>
          <p:cNvSpPr/>
          <p:nvPr/>
        </p:nvSpPr>
        <p:spPr>
          <a:xfrm>
            <a:off x="467544" y="1648556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오른쪽 화살표 45"/>
          <p:cNvSpPr/>
          <p:nvPr/>
        </p:nvSpPr>
        <p:spPr>
          <a:xfrm>
            <a:off x="552615" y="1733627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46"/>
          <p:cNvSpPr/>
          <p:nvPr/>
        </p:nvSpPr>
        <p:spPr>
          <a:xfrm>
            <a:off x="3203848" y="3140968"/>
            <a:ext cx="24482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 smtClean="0"/>
              <a:t>난잡한 </a:t>
            </a:r>
            <a:r>
              <a:rPr lang="en-US" altLang="ko-KR" sz="4000" dirty="0" smtClean="0"/>
              <a:t>UI</a:t>
            </a:r>
            <a:endParaRPr lang="ko-KR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/>
      <p:bldP spid="160" grpId="0"/>
      <p:bldP spid="16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-4005263" y="2420888"/>
            <a:ext cx="4005263" cy="17463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50000">
                <a:schemeClr val="bg1"/>
              </a:gs>
              <a:gs pos="100000">
                <a:srgbClr val="96969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 dirty="0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7452320" y="2348880"/>
            <a:ext cx="4005263" cy="36512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50000">
                <a:schemeClr val="bg1"/>
              </a:gs>
              <a:gs pos="100000">
                <a:srgbClr val="96969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 dirty="0"/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>
            <a:off x="2160588" y="2493293"/>
            <a:ext cx="0" cy="2447925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8" name="Line 8"/>
          <p:cNvSpPr>
            <a:spLocks noChangeShapeType="1"/>
          </p:cNvSpPr>
          <p:nvPr/>
        </p:nvSpPr>
        <p:spPr bwMode="auto">
          <a:xfrm>
            <a:off x="4716463" y="2277393"/>
            <a:ext cx="0" cy="1439863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Line 9"/>
          <p:cNvSpPr>
            <a:spLocks noChangeShapeType="1"/>
          </p:cNvSpPr>
          <p:nvPr/>
        </p:nvSpPr>
        <p:spPr bwMode="auto">
          <a:xfrm>
            <a:off x="4787900" y="1340768"/>
            <a:ext cx="0" cy="2089150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6948488" y="1845593"/>
            <a:ext cx="0" cy="1584325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>
            <a:off x="179388" y="3077493"/>
            <a:ext cx="6985000" cy="0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1835150" y="2780631"/>
            <a:ext cx="6985000" cy="0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13" name="Rectangle 15"/>
          <p:cNvSpPr>
            <a:spLocks noChangeArrowheads="1"/>
          </p:cNvSpPr>
          <p:nvPr/>
        </p:nvSpPr>
        <p:spPr bwMode="auto">
          <a:xfrm>
            <a:off x="-4005263" y="2834606"/>
            <a:ext cx="4005263" cy="36512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50000">
                <a:schemeClr val="bg1"/>
              </a:gs>
              <a:gs pos="100000">
                <a:srgbClr val="96969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 dirty="0"/>
          </a:p>
        </p:txBody>
      </p:sp>
      <p:sp>
        <p:nvSpPr>
          <p:cNvPr id="14" name="Line 16"/>
          <p:cNvSpPr>
            <a:spLocks noChangeShapeType="1"/>
          </p:cNvSpPr>
          <p:nvPr/>
        </p:nvSpPr>
        <p:spPr bwMode="auto">
          <a:xfrm>
            <a:off x="1331913" y="2853656"/>
            <a:ext cx="6553200" cy="0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555776" y="2093947"/>
            <a:ext cx="3974728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4800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08서울남산체 B" pitchFamily="18" charset="-127"/>
                <a:ea typeface="(한)문화방송" pitchFamily="18" charset="-127"/>
              </a:rPr>
              <a:t>감사합니다</a:t>
            </a:r>
            <a:endParaRPr kumimoji="0" lang="ko-KR" altLang="en-US" sz="4800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08서울남산체 B" pitchFamily="18" charset="-127"/>
              <a:ea typeface="(한)문화방송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0" y="0"/>
            <a:ext cx="9144000" cy="188640"/>
          </a:xfrm>
          <a:prstGeom prst="rect">
            <a:avLst/>
          </a:prstGeom>
          <a:solidFill>
            <a:srgbClr val="008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15246" y="6666264"/>
            <a:ext cx="9144000" cy="188640"/>
          </a:xfrm>
          <a:prstGeom prst="rect">
            <a:avLst/>
          </a:prstGeom>
          <a:solidFill>
            <a:srgbClr val="008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Rectangle 6"/>
          <p:cNvSpPr>
            <a:spLocks noChangeArrowheads="1"/>
          </p:cNvSpPr>
          <p:nvPr/>
        </p:nvSpPr>
        <p:spPr bwMode="auto">
          <a:xfrm>
            <a:off x="7884368" y="3284984"/>
            <a:ext cx="4005263" cy="36512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50000">
                <a:schemeClr val="bg1"/>
              </a:gs>
              <a:gs pos="100000">
                <a:srgbClr val="96969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 dirty="0"/>
          </a:p>
        </p:txBody>
      </p:sp>
      <p:sp>
        <p:nvSpPr>
          <p:cNvPr id="28" name="Rectangle 5"/>
          <p:cNvSpPr>
            <a:spLocks noChangeArrowheads="1"/>
          </p:cNvSpPr>
          <p:nvPr/>
        </p:nvSpPr>
        <p:spPr bwMode="auto">
          <a:xfrm>
            <a:off x="-4005263" y="3717032"/>
            <a:ext cx="4005263" cy="17463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50000">
                <a:schemeClr val="bg1"/>
              </a:gs>
              <a:gs pos="100000">
                <a:srgbClr val="96969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 dirty="0"/>
          </a:p>
        </p:txBody>
      </p:sp>
      <p:sp>
        <p:nvSpPr>
          <p:cNvPr id="29" name="Rectangle 5"/>
          <p:cNvSpPr>
            <a:spLocks noChangeArrowheads="1"/>
          </p:cNvSpPr>
          <p:nvPr/>
        </p:nvSpPr>
        <p:spPr bwMode="auto">
          <a:xfrm>
            <a:off x="-4005263" y="3356992"/>
            <a:ext cx="4005263" cy="17463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50000">
                <a:schemeClr val="bg1"/>
              </a:gs>
              <a:gs pos="100000">
                <a:srgbClr val="969696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7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50" autoRev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" dur="250" autoRev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" dur="250" autoRev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250" autoRev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xit" presetSubtype="8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7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250" autoRev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3" dur="250" autoRev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" dur="250" autoRev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250" autoRev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3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2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7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250" autoRev="1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3" dur="250" autoRev="1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4" dur="250" autoRev="1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" dur="250" autoRev="1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3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" presetClass="exit" presetSubtype="8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7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2" dur="250" autoRev="1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3" dur="250" autoRev="1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4" dur="250" autoRev="1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" dur="250" autoRev="1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2" presetClass="exit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7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2" dur="250" autoRev="1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3" dur="250" autoRev="1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4" dur="250" autoRev="1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" dur="250" autoRev="1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500"/>
                            </p:stCondLst>
                            <p:childTnLst>
                              <p:par>
                                <p:cTn id="97" presetID="2" presetClass="exit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7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" dur="250" autoRev="1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3" dur="250" autoRev="1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4" dur="250" autoRev="1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" dur="250" autoRev="1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TextBox 26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프로젝트를 설명하기에 앞서서</a:t>
            </a:r>
            <a:r>
              <a:rPr kumimoji="0" lang="en-US" altLang="ko-KR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...</a:t>
            </a:r>
            <a:endParaRPr kumimoji="0" lang="ko-KR" altLang="en-US" sz="16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395536" y="1412776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오른쪽 화살표 30"/>
          <p:cNvSpPr/>
          <p:nvPr/>
        </p:nvSpPr>
        <p:spPr>
          <a:xfrm>
            <a:off x="480607" y="1497847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115616" y="1412776"/>
            <a:ext cx="1224136" cy="5040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/>
                </a:solidFill>
                <a:latin typeface="-윤고딕330" pitchFamily="18" charset="-127"/>
                <a:ea typeface="-윤고딕330" pitchFamily="18" charset="-127"/>
              </a:rPr>
              <a:t>INDEX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851920" y="6165304"/>
            <a:ext cx="1765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발표할 내용 순서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5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54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55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56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7" name="Oval 9"/>
          <p:cNvSpPr>
            <a:spLocks noChangeArrowheads="1"/>
          </p:cNvSpPr>
          <p:nvPr/>
        </p:nvSpPr>
        <p:spPr bwMode="auto">
          <a:xfrm>
            <a:off x="3852317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58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OUTRO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9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60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61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3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64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5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6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67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8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9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7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2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7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6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77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8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79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pSp>
        <p:nvGrpSpPr>
          <p:cNvPr id="88" name="그룹 87"/>
          <p:cNvGrpSpPr/>
          <p:nvPr/>
        </p:nvGrpSpPr>
        <p:grpSpPr>
          <a:xfrm>
            <a:off x="918091" y="2132856"/>
            <a:ext cx="1421661" cy="400110"/>
            <a:chOff x="2225961" y="1700238"/>
            <a:chExt cx="1421661" cy="400110"/>
          </a:xfrm>
        </p:grpSpPr>
        <p:sp>
          <p:nvSpPr>
            <p:cNvPr id="89" name="TextBox 88"/>
            <p:cNvSpPr txBox="1"/>
            <p:nvPr/>
          </p:nvSpPr>
          <p:spPr>
            <a:xfrm>
              <a:off x="2626189" y="1700238"/>
              <a:ext cx="10214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-윤고딕330" pitchFamily="18" charset="-127"/>
                  <a:ea typeface="-윤고딕330" pitchFamily="18" charset="-127"/>
                </a:rPr>
                <a:t>INTRO</a:t>
              </a:r>
              <a:endPara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-윤고딕330" pitchFamily="18" charset="-127"/>
                <a:ea typeface="-윤고딕330" pitchFamily="18" charset="-127"/>
              </a:endParaRPr>
            </a:p>
          </p:txBody>
        </p:sp>
        <p:pic>
          <p:nvPicPr>
            <p:cNvPr id="90" name="그림 8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225961" y="1700246"/>
              <a:ext cx="329253" cy="329253"/>
            </a:xfrm>
            <a:prstGeom prst="rect">
              <a:avLst/>
            </a:prstGeom>
          </p:spPr>
        </p:pic>
      </p:grpSp>
      <p:grpSp>
        <p:nvGrpSpPr>
          <p:cNvPr id="91" name="그룹 90"/>
          <p:cNvGrpSpPr/>
          <p:nvPr/>
        </p:nvGrpSpPr>
        <p:grpSpPr>
          <a:xfrm>
            <a:off x="1475656" y="2758512"/>
            <a:ext cx="1575107" cy="400110"/>
            <a:chOff x="2225961" y="1700246"/>
            <a:chExt cx="1575107" cy="400110"/>
          </a:xfrm>
        </p:grpSpPr>
        <p:sp>
          <p:nvSpPr>
            <p:cNvPr id="92" name="TextBox 91"/>
            <p:cNvSpPr txBox="1"/>
            <p:nvPr/>
          </p:nvSpPr>
          <p:spPr>
            <a:xfrm>
              <a:off x="2555214" y="1700246"/>
              <a:ext cx="12458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-윤고딕330" pitchFamily="18" charset="-127"/>
                  <a:ea typeface="-윤고딕330" pitchFamily="18" charset="-127"/>
                </a:rPr>
                <a:t>RESULT</a:t>
              </a:r>
              <a:endPara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-윤고딕330" pitchFamily="18" charset="-127"/>
                <a:ea typeface="-윤고딕330" pitchFamily="18" charset="-127"/>
              </a:endParaRPr>
            </a:p>
          </p:txBody>
        </p:sp>
        <p:pic>
          <p:nvPicPr>
            <p:cNvPr id="93" name="그림 9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225961" y="1700246"/>
              <a:ext cx="329253" cy="329253"/>
            </a:xfrm>
            <a:prstGeom prst="rect">
              <a:avLst/>
            </a:prstGeom>
          </p:spPr>
        </p:pic>
      </p:grpSp>
      <p:grpSp>
        <p:nvGrpSpPr>
          <p:cNvPr id="94" name="그룹 93"/>
          <p:cNvGrpSpPr/>
          <p:nvPr/>
        </p:nvGrpSpPr>
        <p:grpSpPr>
          <a:xfrm>
            <a:off x="1188628" y="3456176"/>
            <a:ext cx="2519276" cy="400110"/>
            <a:chOff x="2225961" y="1700246"/>
            <a:chExt cx="2519276" cy="400110"/>
          </a:xfrm>
        </p:grpSpPr>
        <p:sp>
          <p:nvSpPr>
            <p:cNvPr id="95" name="TextBox 94"/>
            <p:cNvSpPr txBox="1"/>
            <p:nvPr/>
          </p:nvSpPr>
          <p:spPr>
            <a:xfrm>
              <a:off x="2555214" y="1700246"/>
              <a:ext cx="21900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-윤고딕330" pitchFamily="18" charset="-127"/>
                  <a:ea typeface="-윤고딕330" pitchFamily="18" charset="-127"/>
                </a:rPr>
                <a:t>EXPLAINATION</a:t>
              </a:r>
              <a:endPara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-윤고딕330" pitchFamily="18" charset="-127"/>
                <a:ea typeface="-윤고딕330" pitchFamily="18" charset="-127"/>
              </a:endParaRPr>
            </a:p>
          </p:txBody>
        </p:sp>
        <p:pic>
          <p:nvPicPr>
            <p:cNvPr id="96" name="그림 9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225961" y="1700246"/>
              <a:ext cx="329253" cy="329253"/>
            </a:xfrm>
            <a:prstGeom prst="rect">
              <a:avLst/>
            </a:prstGeom>
          </p:spPr>
        </p:pic>
      </p:grpSp>
      <p:grpSp>
        <p:nvGrpSpPr>
          <p:cNvPr id="97" name="그룹 96"/>
          <p:cNvGrpSpPr/>
          <p:nvPr/>
        </p:nvGrpSpPr>
        <p:grpSpPr>
          <a:xfrm>
            <a:off x="899592" y="4009824"/>
            <a:ext cx="1341068" cy="400110"/>
            <a:chOff x="2225961" y="1700246"/>
            <a:chExt cx="1341068" cy="400110"/>
          </a:xfrm>
        </p:grpSpPr>
        <p:sp>
          <p:nvSpPr>
            <p:cNvPr id="98" name="TextBox 97"/>
            <p:cNvSpPr txBox="1"/>
            <p:nvPr/>
          </p:nvSpPr>
          <p:spPr>
            <a:xfrm>
              <a:off x="2555214" y="1700246"/>
              <a:ext cx="10118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-윤고딕330" pitchFamily="18" charset="-127"/>
                  <a:ea typeface="-윤고딕330" pitchFamily="18" charset="-127"/>
                </a:rPr>
                <a:t>VIDEO</a:t>
              </a:r>
              <a:endPara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-윤고딕330" pitchFamily="18" charset="-127"/>
                <a:ea typeface="-윤고딕330" pitchFamily="18" charset="-127"/>
              </a:endParaRPr>
            </a:p>
          </p:txBody>
        </p:sp>
        <p:pic>
          <p:nvPicPr>
            <p:cNvPr id="99" name="그림 9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225961" y="1700246"/>
              <a:ext cx="329253" cy="329253"/>
            </a:xfrm>
            <a:prstGeom prst="rect">
              <a:avLst/>
            </a:prstGeom>
          </p:spPr>
        </p:pic>
      </p:grpSp>
      <p:grpSp>
        <p:nvGrpSpPr>
          <p:cNvPr id="100" name="그룹 99"/>
          <p:cNvGrpSpPr/>
          <p:nvPr/>
        </p:nvGrpSpPr>
        <p:grpSpPr>
          <a:xfrm>
            <a:off x="1477218" y="4635480"/>
            <a:ext cx="1294582" cy="400110"/>
            <a:chOff x="2225961" y="1700246"/>
            <a:chExt cx="1294582" cy="400110"/>
          </a:xfrm>
        </p:grpSpPr>
        <p:sp>
          <p:nvSpPr>
            <p:cNvPr id="101" name="TextBox 100"/>
            <p:cNvSpPr txBox="1"/>
            <p:nvPr/>
          </p:nvSpPr>
          <p:spPr>
            <a:xfrm>
              <a:off x="2555214" y="1700246"/>
              <a:ext cx="9653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-윤고딕330" pitchFamily="18" charset="-127"/>
                  <a:ea typeface="-윤고딕330" pitchFamily="18" charset="-127"/>
                </a:rPr>
                <a:t>DEMO</a:t>
              </a:r>
              <a:endPara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-윤고딕330" pitchFamily="18" charset="-127"/>
                <a:ea typeface="-윤고딕330" pitchFamily="18" charset="-127"/>
              </a:endParaRPr>
            </a:p>
          </p:txBody>
        </p:sp>
        <p:pic>
          <p:nvPicPr>
            <p:cNvPr id="102" name="그림 10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225961" y="1700246"/>
              <a:ext cx="329253" cy="329253"/>
            </a:xfrm>
            <a:prstGeom prst="rect">
              <a:avLst/>
            </a:prstGeom>
          </p:spPr>
        </p:pic>
      </p:grpSp>
      <p:grpSp>
        <p:nvGrpSpPr>
          <p:cNvPr id="103" name="그룹 102"/>
          <p:cNvGrpSpPr/>
          <p:nvPr/>
        </p:nvGrpSpPr>
        <p:grpSpPr>
          <a:xfrm>
            <a:off x="971600" y="5261138"/>
            <a:ext cx="1456485" cy="400110"/>
            <a:chOff x="2225961" y="1700246"/>
            <a:chExt cx="1456485" cy="400110"/>
          </a:xfrm>
        </p:grpSpPr>
        <p:sp>
          <p:nvSpPr>
            <p:cNvPr id="104" name="TextBox 103"/>
            <p:cNvSpPr txBox="1"/>
            <p:nvPr/>
          </p:nvSpPr>
          <p:spPr>
            <a:xfrm>
              <a:off x="2555214" y="1700246"/>
              <a:ext cx="11272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-윤고딕330" pitchFamily="18" charset="-127"/>
                  <a:ea typeface="-윤고딕330" pitchFamily="18" charset="-127"/>
                </a:rPr>
                <a:t>OUTRO</a:t>
              </a:r>
              <a:endPara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-윤고딕330" pitchFamily="18" charset="-127"/>
                <a:ea typeface="-윤고딕330" pitchFamily="18" charset="-127"/>
              </a:endParaRPr>
            </a:p>
          </p:txBody>
        </p:sp>
        <p:pic>
          <p:nvPicPr>
            <p:cNvPr id="105" name="그림 10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225961" y="1700246"/>
              <a:ext cx="329253" cy="329253"/>
            </a:xfrm>
            <a:prstGeom prst="rect">
              <a:avLst/>
            </a:prstGeom>
          </p:spPr>
        </p:pic>
      </p:grpSp>
      <p:pic>
        <p:nvPicPr>
          <p:cNvPr id="20482" name="Picture 2" descr="http://postfiles2.naver.net/20130218_97/mcjang85_1361148446060xhJRE_JPEG/2.jpg?type=w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11960" y="2564904"/>
            <a:ext cx="4104456" cy="23812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6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1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6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1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6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" name="타원 27"/>
          <p:cNvSpPr/>
          <p:nvPr/>
        </p:nvSpPr>
        <p:spPr>
          <a:xfrm>
            <a:off x="467544" y="1864580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오른쪽 화살표 30"/>
          <p:cNvSpPr/>
          <p:nvPr/>
        </p:nvSpPr>
        <p:spPr>
          <a:xfrm>
            <a:off x="552615" y="1949651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115616" y="1844824"/>
            <a:ext cx="2736304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</a:rPr>
              <a:t>프로그램 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개발목표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827584" y="3052117"/>
            <a:ext cx="770485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 latinLnBrk="0"/>
            <a:r>
              <a:rPr lang="ko-KR" altLang="en-US" sz="3200" dirty="0" smtClean="0"/>
              <a:t>수업시간에 배운 </a:t>
            </a:r>
            <a:r>
              <a:rPr lang="en-US" altLang="ko-KR" sz="3200" dirty="0" smtClean="0"/>
              <a:t>C</a:t>
            </a:r>
            <a:r>
              <a:rPr lang="ko-KR" altLang="en-US" sz="3200" dirty="0" smtClean="0"/>
              <a:t>언어를 적용</a:t>
            </a:r>
            <a:endParaRPr lang="en-US" altLang="ko-KR" sz="3200" dirty="0" smtClean="0"/>
          </a:p>
          <a:p>
            <a:pPr algn="ctr" fontAlgn="base" latinLnBrk="0"/>
            <a:endParaRPr lang="en-US" altLang="ko-KR" sz="3200" dirty="0" smtClean="0"/>
          </a:p>
          <a:p>
            <a:pPr algn="ctr" fontAlgn="base" latinLnBrk="0"/>
            <a:r>
              <a:rPr lang="ko-KR" altLang="en-US" sz="3200" dirty="0" smtClean="0">
                <a:solidFill>
                  <a:srgbClr val="FF0000"/>
                </a:solidFill>
              </a:rPr>
              <a:t>다양한 종류의 술게임 </a:t>
            </a:r>
            <a:r>
              <a:rPr lang="en-US" altLang="ko-KR" sz="3200" dirty="0" smtClean="0"/>
              <a:t>+</a:t>
            </a:r>
            <a:r>
              <a:rPr lang="ko-KR" altLang="en-US" sz="3200" dirty="0" smtClean="0"/>
              <a:t> 추가적인 이벤트</a:t>
            </a:r>
            <a:endParaRPr lang="en-US" altLang="ko-KR" sz="32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프로젝트 시작단계</a:t>
            </a:r>
            <a:endParaRPr kumimoji="0" lang="ko-KR" altLang="en-US" sz="16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275856" y="6165304"/>
            <a:ext cx="33906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더 이상의 자세한 설명은 생략한다</a:t>
            </a:r>
            <a:r>
              <a:rPr lang="en-US" altLang="ko-KR" sz="1600" dirty="0" smtClean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99592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8" name="AutoShape 4"/>
          <p:cNvSpPr>
            <a:spLocks noChangeArrowheads="1"/>
          </p:cNvSpPr>
          <p:nvPr/>
        </p:nvSpPr>
        <p:spPr bwMode="auto">
          <a:xfrm rot="16200000" flipV="1">
            <a:off x="604416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84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85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86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87" name="Oval 9"/>
          <p:cNvSpPr>
            <a:spLocks noChangeArrowheads="1"/>
          </p:cNvSpPr>
          <p:nvPr/>
        </p:nvSpPr>
        <p:spPr bwMode="auto">
          <a:xfrm>
            <a:off x="3852317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89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90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91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93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94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5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96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8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99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10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10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102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10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10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105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106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107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108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7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OUTRO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7" grpId="0"/>
      <p:bldP spid="5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6" name="TextBox 55"/>
          <p:cNvSpPr txBox="1"/>
          <p:nvPr/>
        </p:nvSpPr>
        <p:spPr>
          <a:xfrm>
            <a:off x="3275856" y="6165304"/>
            <a:ext cx="21173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</a:rPr>
              <a:t>Why? Why?? Why???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99592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8" name="AutoShape 4"/>
          <p:cNvSpPr>
            <a:spLocks noChangeArrowheads="1"/>
          </p:cNvSpPr>
          <p:nvPr/>
        </p:nvSpPr>
        <p:spPr bwMode="auto">
          <a:xfrm rot="16200000" flipV="1">
            <a:off x="604416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84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85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86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87" name="Oval 9"/>
          <p:cNvSpPr>
            <a:spLocks noChangeArrowheads="1"/>
          </p:cNvSpPr>
          <p:nvPr/>
        </p:nvSpPr>
        <p:spPr bwMode="auto">
          <a:xfrm>
            <a:off x="3852317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89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91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3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94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5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97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8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5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10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10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10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10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106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107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108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7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OUTRO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38" name="타원 37"/>
          <p:cNvSpPr/>
          <p:nvPr/>
        </p:nvSpPr>
        <p:spPr>
          <a:xfrm>
            <a:off x="467544" y="1864580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오른쪽 화살표 38"/>
          <p:cNvSpPr/>
          <p:nvPr/>
        </p:nvSpPr>
        <p:spPr>
          <a:xfrm>
            <a:off x="552615" y="1949651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1115616" y="1844824"/>
            <a:ext cx="3024336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</a:rPr>
              <a:t>왜 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하필 술게임인가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?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16016" y="3573016"/>
            <a:ext cx="3543300" cy="1076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 descr="http://cafeptthumb4.phinf.naver.net/20131203_287/koke21_1386062040392aYSfK_JPEG/%BC%D2%C1%D6.jpg?type=w74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331640" y="2492896"/>
            <a:ext cx="2346526" cy="3152404"/>
          </a:xfrm>
          <a:prstGeom prst="rect">
            <a:avLst/>
          </a:prstGeom>
          <a:noFill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788024" y="1772816"/>
            <a:ext cx="2304256" cy="67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" name="TextBox 44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프로젝트 시작단계</a:t>
            </a:r>
            <a:endParaRPr kumimoji="0" lang="ko-KR" altLang="en-US" sz="16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7" grpId="0"/>
      <p:bldP spid="5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0" name="TextBox 49"/>
          <p:cNvSpPr txBox="1"/>
          <p:nvPr/>
        </p:nvSpPr>
        <p:spPr>
          <a:xfrm>
            <a:off x="3851920" y="6165304"/>
            <a:ext cx="24256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문제분석</a:t>
            </a:r>
            <a:r>
              <a:rPr lang="en-US" altLang="ko-KR" sz="1600" dirty="0" smtClean="0">
                <a:solidFill>
                  <a:schemeClr val="bg1"/>
                </a:solidFill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</a:rPr>
              <a:t>요구사항 분석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2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53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54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55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6" name="Oval 9"/>
          <p:cNvSpPr>
            <a:spLocks noChangeArrowheads="1"/>
          </p:cNvSpPr>
          <p:nvPr/>
        </p:nvSpPr>
        <p:spPr bwMode="auto">
          <a:xfrm>
            <a:off x="3852317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57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COMPARE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8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pSp>
        <p:nvGrpSpPr>
          <p:cNvPr id="59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6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2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5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66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7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8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6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0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1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72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3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74" name="Text Box 2"/>
          <p:cNvSpPr txBox="1">
            <a:spLocks noChangeArrowheads="1"/>
          </p:cNvSpPr>
          <p:nvPr/>
        </p:nvSpPr>
        <p:spPr bwMode="auto">
          <a:xfrm>
            <a:off x="7164685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75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76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7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pic>
        <p:nvPicPr>
          <p:cNvPr id="18434" name="Picture 2" descr="http://imgnews.naver.net/image/008/2012/04/14/2012041416564400109_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63609" y="1988840"/>
            <a:ext cx="2640839" cy="3503424"/>
          </a:xfrm>
          <a:prstGeom prst="rect">
            <a:avLst/>
          </a:prstGeom>
          <a:noFill/>
        </p:spPr>
      </p:pic>
      <p:sp>
        <p:nvSpPr>
          <p:cNvPr id="11" name="직사각형 10"/>
          <p:cNvSpPr/>
          <p:nvPr/>
        </p:nvSpPr>
        <p:spPr>
          <a:xfrm>
            <a:off x="539552" y="2636912"/>
            <a:ext cx="511256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3200" dirty="0" smtClean="0"/>
              <a:t> 1) </a:t>
            </a:r>
            <a:r>
              <a:rPr lang="ko-KR" altLang="en-US" sz="3200" dirty="0" smtClean="0">
                <a:solidFill>
                  <a:srgbClr val="FF0000"/>
                </a:solidFill>
              </a:rPr>
              <a:t>어떤 술게임을 </a:t>
            </a:r>
            <a:endParaRPr lang="en-US" altLang="ko-KR" sz="3200" dirty="0" smtClean="0">
              <a:solidFill>
                <a:srgbClr val="FF0000"/>
              </a:solidFill>
            </a:endParaRPr>
          </a:p>
          <a:p>
            <a:pPr fontAlgn="base" latinLnBrk="0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 latinLnBrk="0"/>
            <a:r>
              <a:rPr lang="en-US" altLang="ko-KR" sz="3200" dirty="0" smtClean="0">
                <a:solidFill>
                  <a:srgbClr val="FF0000"/>
                </a:solidFill>
              </a:rPr>
              <a:t>        </a:t>
            </a:r>
            <a:r>
              <a:rPr lang="ko-KR" altLang="en-US" sz="3200" dirty="0" smtClean="0">
                <a:solidFill>
                  <a:srgbClr val="FF0000"/>
                </a:solidFill>
              </a:rPr>
              <a:t>만들어야 할 것인가</a:t>
            </a:r>
            <a:r>
              <a:rPr lang="en-US" altLang="ko-KR" sz="3200" dirty="0" smtClean="0">
                <a:solidFill>
                  <a:srgbClr val="FF0000"/>
                </a:solidFill>
              </a:rPr>
              <a:t>?</a:t>
            </a:r>
          </a:p>
          <a:p>
            <a:pPr fontAlgn="base" latinLnBrk="0"/>
            <a:endParaRPr lang="en-US" altLang="ko-KR" sz="1200" dirty="0" smtClean="0"/>
          </a:p>
        </p:txBody>
      </p:sp>
      <p:sp>
        <p:nvSpPr>
          <p:cNvPr id="41" name="직사각형 40"/>
          <p:cNvSpPr/>
          <p:nvPr/>
        </p:nvSpPr>
        <p:spPr>
          <a:xfrm>
            <a:off x="1475656" y="4149080"/>
            <a:ext cx="33843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ko-KR" altLang="en-US" sz="3200" dirty="0" smtClean="0"/>
              <a:t>술게임 ≒</a:t>
            </a:r>
            <a:r>
              <a:rPr lang="en-US" altLang="ko-KR" sz="3200" dirty="0" smtClean="0"/>
              <a:t> </a:t>
            </a:r>
            <a:r>
              <a:rPr lang="ko-KR" altLang="en-US" sz="3200" dirty="0" smtClean="0"/>
              <a:t>타이밍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1475656" y="4149080"/>
            <a:ext cx="3384376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fontAlgn="base" latinLnBrk="0"/>
            <a:r>
              <a:rPr lang="ko-KR" altLang="en-US" sz="3200" dirty="0" smtClean="0"/>
              <a:t>술게임 ≒</a:t>
            </a:r>
            <a:r>
              <a:rPr lang="en-US" altLang="ko-KR" sz="3200" dirty="0" smtClean="0"/>
              <a:t> </a:t>
            </a:r>
            <a:r>
              <a:rPr lang="ko-KR" altLang="en-US" sz="3200" dirty="0" smtClean="0"/>
              <a:t>운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1115616" y="4941168"/>
            <a:ext cx="42484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2000" dirty="0" smtClean="0"/>
              <a:t> </a:t>
            </a:r>
            <a:r>
              <a:rPr lang="ko-KR" altLang="en-US" sz="2000" dirty="0" smtClean="0"/>
              <a:t>∴ </a:t>
            </a:r>
            <a:r>
              <a:rPr lang="en-US" altLang="ko-KR" sz="2000" dirty="0" smtClean="0">
                <a:solidFill>
                  <a:srgbClr val="FF0000"/>
                </a:solidFill>
              </a:rPr>
              <a:t>rand</a:t>
            </a:r>
            <a:r>
              <a:rPr lang="ko-KR" altLang="en-US" sz="2000" dirty="0" smtClean="0">
                <a:solidFill>
                  <a:srgbClr val="FF0000"/>
                </a:solidFill>
              </a:rPr>
              <a:t>함수</a:t>
            </a:r>
            <a:r>
              <a:rPr lang="ko-KR" altLang="en-US" sz="2000" dirty="0" smtClean="0"/>
              <a:t>의 사용법과 그 응용이 주요 핵심</a:t>
            </a:r>
            <a:r>
              <a:rPr lang="en-US" altLang="ko-KR" sz="2000" dirty="0" smtClean="0"/>
              <a:t>.</a:t>
            </a:r>
            <a:endParaRPr lang="ko-KR" altLang="en-US" sz="2000" dirty="0" smtClean="0"/>
          </a:p>
        </p:txBody>
      </p:sp>
      <p:sp>
        <p:nvSpPr>
          <p:cNvPr id="45" name="타원 44"/>
          <p:cNvSpPr/>
          <p:nvPr/>
        </p:nvSpPr>
        <p:spPr>
          <a:xfrm>
            <a:off x="467544" y="1864580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오른쪽 화살표 45"/>
          <p:cNvSpPr/>
          <p:nvPr/>
        </p:nvSpPr>
        <p:spPr>
          <a:xfrm>
            <a:off x="552615" y="1949651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46"/>
          <p:cNvSpPr/>
          <p:nvPr/>
        </p:nvSpPr>
        <p:spPr>
          <a:xfrm>
            <a:off x="1115616" y="1844824"/>
            <a:ext cx="3312368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  <a:latin typeface="+mn-ea"/>
              </a:rPr>
              <a:t>문제</a:t>
            </a:r>
            <a:r>
              <a:rPr lang="en-US" altLang="ko-KR" sz="2400" b="1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2400" b="1" dirty="0" smtClean="0">
                <a:solidFill>
                  <a:schemeClr val="tx1"/>
                </a:solidFill>
                <a:latin typeface="+mn-ea"/>
              </a:rPr>
              <a:t>및 요구사항 분석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프로젝트 시작단계</a:t>
            </a:r>
            <a:endParaRPr kumimoji="0" lang="ko-KR" altLang="en-US" sz="16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 animBg="1"/>
      <p:bldP spid="43" grpId="0" animBg="1"/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0" name="TextBox 49"/>
          <p:cNvSpPr txBox="1"/>
          <p:nvPr/>
        </p:nvSpPr>
        <p:spPr>
          <a:xfrm>
            <a:off x="3851920" y="6165304"/>
            <a:ext cx="24256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문제분석</a:t>
            </a:r>
            <a:r>
              <a:rPr lang="en-US" altLang="ko-KR" sz="1600" dirty="0" smtClean="0">
                <a:solidFill>
                  <a:schemeClr val="bg1"/>
                </a:solidFill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</a:rPr>
              <a:t>요구사항 분석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2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53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54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55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6" name="Oval 9"/>
          <p:cNvSpPr>
            <a:spLocks noChangeArrowheads="1"/>
          </p:cNvSpPr>
          <p:nvPr/>
        </p:nvSpPr>
        <p:spPr bwMode="auto">
          <a:xfrm>
            <a:off x="3852317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57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COMPARE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8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6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3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66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7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5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6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0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72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3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74" name="Text Box 2"/>
          <p:cNvSpPr txBox="1">
            <a:spLocks noChangeArrowheads="1"/>
          </p:cNvSpPr>
          <p:nvPr/>
        </p:nvSpPr>
        <p:spPr bwMode="auto">
          <a:xfrm>
            <a:off x="7164685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76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7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11" name="직사각형 10"/>
          <p:cNvSpPr/>
          <p:nvPr/>
        </p:nvSpPr>
        <p:spPr>
          <a:xfrm>
            <a:off x="467544" y="2780928"/>
            <a:ext cx="5472608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 smtClean="0"/>
              <a:t>2) </a:t>
            </a:r>
            <a:r>
              <a:rPr lang="en-US" altLang="ko-KR" sz="1600" dirty="0" smtClean="0">
                <a:solidFill>
                  <a:srgbClr val="FF0000"/>
                </a:solidFill>
              </a:rPr>
              <a:t>CUI </a:t>
            </a:r>
            <a:r>
              <a:rPr lang="ko-KR" altLang="en-US" sz="1600" dirty="0" smtClean="0">
                <a:solidFill>
                  <a:srgbClr val="FF0000"/>
                </a:solidFill>
              </a:rPr>
              <a:t>화면</a:t>
            </a:r>
            <a:r>
              <a:rPr lang="en-US" altLang="ko-KR" sz="1600" dirty="0" smtClean="0">
                <a:solidFill>
                  <a:srgbClr val="FF0000"/>
                </a:solidFill>
              </a:rPr>
              <a:t> </a:t>
            </a:r>
            <a:r>
              <a:rPr lang="ko-KR" altLang="en-US" sz="1600" dirty="0" smtClean="0">
                <a:solidFill>
                  <a:srgbClr val="FF0000"/>
                </a:solidFill>
              </a:rPr>
              <a:t>전개</a:t>
            </a:r>
            <a:r>
              <a:rPr lang="ko-KR" altLang="en-US" sz="1600" dirty="0" smtClean="0"/>
              <a:t>를 어떻게 해 나갈 것인가</a:t>
            </a:r>
            <a:r>
              <a:rPr lang="en-US" altLang="ko-KR" sz="1600" dirty="0" smtClean="0"/>
              <a:t>?</a:t>
            </a:r>
          </a:p>
          <a:p>
            <a:pPr fontAlgn="base" latinLnBrk="0"/>
            <a:endParaRPr lang="en-US" altLang="ko-KR" sz="1600" dirty="0" smtClean="0"/>
          </a:p>
          <a:p>
            <a:pPr fontAlgn="base" latinLnBrk="0"/>
            <a:r>
              <a:rPr lang="en-US" altLang="ko-KR" sz="1600" dirty="0" smtClean="0"/>
              <a:t>3) </a:t>
            </a:r>
            <a:r>
              <a:rPr lang="ko-KR" altLang="en-US" sz="1600" dirty="0" smtClean="0">
                <a:solidFill>
                  <a:srgbClr val="FF0000"/>
                </a:solidFill>
              </a:rPr>
              <a:t>술게임의 흐름</a:t>
            </a:r>
            <a:r>
              <a:rPr lang="ko-KR" altLang="en-US" sz="1600" dirty="0" smtClean="0"/>
              <a:t>을 어떻게 구현할 것인가</a:t>
            </a:r>
            <a:r>
              <a:rPr lang="en-US" altLang="ko-KR" sz="1600" dirty="0" smtClean="0"/>
              <a:t>?</a:t>
            </a:r>
          </a:p>
          <a:p>
            <a:pPr fontAlgn="base" latinLnBrk="0"/>
            <a:r>
              <a:rPr lang="en-US" altLang="ko-KR" sz="1200" dirty="0" smtClean="0"/>
              <a:t> </a:t>
            </a:r>
          </a:p>
          <a:p>
            <a:pPr fontAlgn="base" latinLnBrk="0"/>
            <a:r>
              <a:rPr lang="en-US" altLang="ko-KR" sz="1600" dirty="0" smtClean="0"/>
              <a:t>4) </a:t>
            </a:r>
            <a:r>
              <a:rPr lang="ko-KR" altLang="en-US" sz="1600" dirty="0" smtClean="0"/>
              <a:t>술게임에 걸렸을 때의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 </a:t>
            </a:r>
            <a:r>
              <a:rPr lang="ko-KR" altLang="en-US" sz="1600" dirty="0" smtClean="0">
                <a:solidFill>
                  <a:srgbClr val="FF0000"/>
                </a:solidFill>
              </a:rPr>
              <a:t>인트로의 종류</a:t>
            </a:r>
            <a:r>
              <a:rPr lang="ko-KR" altLang="en-US" sz="1600" dirty="0" smtClean="0"/>
              <a:t>는 무엇이 있는가</a:t>
            </a:r>
            <a:r>
              <a:rPr lang="en-US" altLang="ko-KR" sz="1600" dirty="0" smtClean="0"/>
              <a:t>?</a:t>
            </a:r>
          </a:p>
          <a:p>
            <a:pPr fontAlgn="base" latinLnBrk="0"/>
            <a:endParaRPr lang="en-US" altLang="ko-KR" sz="1600" dirty="0" smtClean="0"/>
          </a:p>
          <a:p>
            <a:pPr fontAlgn="base" latinLnBrk="0"/>
            <a:r>
              <a:rPr lang="en-US" altLang="ko-KR" sz="1600" dirty="0" smtClean="0"/>
              <a:t>5) </a:t>
            </a:r>
            <a:r>
              <a:rPr lang="ko-KR" altLang="en-US" sz="1600" dirty="0" smtClean="0"/>
              <a:t>술게임 외의 다양한 이벤트에는 무엇이 있을까</a:t>
            </a:r>
            <a:r>
              <a:rPr lang="en-US" altLang="ko-KR" sz="1600" dirty="0" smtClean="0"/>
              <a:t>?</a:t>
            </a:r>
            <a:endParaRPr lang="ko-KR" altLang="en-US" sz="1600" dirty="0" smtClean="0"/>
          </a:p>
          <a:p>
            <a:pPr fontAlgn="base" latinLnBrk="0"/>
            <a:endParaRPr lang="en-US" altLang="ko-KR" sz="1600" dirty="0" smtClean="0"/>
          </a:p>
          <a:p>
            <a:r>
              <a:rPr lang="en-US" altLang="ko-KR" sz="1600" dirty="0" smtClean="0"/>
              <a:t>6) </a:t>
            </a:r>
            <a:r>
              <a:rPr lang="ko-KR" altLang="en-US" sz="1600" dirty="0" smtClean="0">
                <a:solidFill>
                  <a:srgbClr val="FF0000"/>
                </a:solidFill>
              </a:rPr>
              <a:t>전체적인 흐름 및 설계</a:t>
            </a:r>
            <a:r>
              <a:rPr lang="ko-KR" altLang="en-US" sz="1600" dirty="0" smtClean="0"/>
              <a:t>를 어떻게 구현 할 것인가</a:t>
            </a:r>
            <a:r>
              <a:rPr lang="en-US" altLang="ko-KR" sz="1600" dirty="0" smtClean="0"/>
              <a:t>?</a:t>
            </a:r>
          </a:p>
          <a:p>
            <a:pPr fontAlgn="base" latinLnBrk="0"/>
            <a:endParaRPr lang="en-US" altLang="ko-KR" sz="1600" dirty="0" smtClean="0"/>
          </a:p>
          <a:p>
            <a:pPr fontAlgn="base" latinLnBrk="0"/>
            <a:r>
              <a:rPr lang="en-US" altLang="ko-KR" sz="1600" dirty="0" smtClean="0"/>
              <a:t>+</a:t>
            </a:r>
            <a:r>
              <a:rPr lang="el-GR" altLang="ko-KR" sz="1600" dirty="0" smtClean="0"/>
              <a:t>α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수업시간에 배운 내용을 어디에 어떻게 적용할 것인가</a:t>
            </a:r>
            <a:r>
              <a:rPr lang="en-US" altLang="ko-KR" sz="1600" dirty="0" smtClean="0"/>
              <a:t>? </a:t>
            </a:r>
            <a:endParaRPr lang="ko-KR" altLang="en-US" sz="1600" dirty="0" smtClean="0"/>
          </a:p>
        </p:txBody>
      </p:sp>
      <p:sp>
        <p:nvSpPr>
          <p:cNvPr id="45" name="타원 44"/>
          <p:cNvSpPr/>
          <p:nvPr/>
        </p:nvSpPr>
        <p:spPr>
          <a:xfrm>
            <a:off x="467544" y="1864580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오른쪽 화살표 45"/>
          <p:cNvSpPr/>
          <p:nvPr/>
        </p:nvSpPr>
        <p:spPr>
          <a:xfrm>
            <a:off x="552615" y="1949651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46"/>
          <p:cNvSpPr/>
          <p:nvPr/>
        </p:nvSpPr>
        <p:spPr>
          <a:xfrm>
            <a:off x="1115616" y="1844824"/>
            <a:ext cx="3312368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  <a:latin typeface="+mn-ea"/>
              </a:rPr>
              <a:t>문제</a:t>
            </a:r>
            <a:r>
              <a:rPr lang="en-US" altLang="ko-KR" sz="2400" b="1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2400" b="1" dirty="0" smtClean="0">
                <a:solidFill>
                  <a:schemeClr val="tx1"/>
                </a:solidFill>
                <a:latin typeface="+mn-ea"/>
              </a:rPr>
              <a:t>및 요구사항 분석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프로젝트 시작단계</a:t>
            </a:r>
            <a:endParaRPr kumimoji="0" lang="ko-KR" altLang="en-US" sz="16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pic>
        <p:nvPicPr>
          <p:cNvPr id="49" name="Picture 1" descr="C:\Documents and Settings\리바이던\바탕 화면\20130315_174230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5676122" y="2540901"/>
            <a:ext cx="3264363" cy="244827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직사각형 10"/>
          <p:cNvSpPr/>
          <p:nvPr/>
        </p:nvSpPr>
        <p:spPr>
          <a:xfrm>
            <a:off x="539552" y="2316936"/>
            <a:ext cx="820891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 smtClean="0"/>
              <a:t>1)</a:t>
            </a:r>
            <a:r>
              <a:rPr lang="ko-KR" altLang="en-US" sz="1600" dirty="0" smtClean="0"/>
              <a:t> 학기 말 → 종강</a:t>
            </a:r>
            <a:r>
              <a:rPr lang="en-US" altLang="ko-KR" sz="1600" dirty="0" smtClean="0"/>
              <a:t>  </a:t>
            </a:r>
            <a:r>
              <a:rPr lang="ko-KR" altLang="en-US" sz="1600" dirty="0" smtClean="0"/>
              <a:t>∴ 건국대학교 컴공과에서 종강파티로 </a:t>
            </a:r>
            <a:r>
              <a:rPr lang="ko-KR" altLang="en-US" sz="1600" dirty="0" smtClean="0"/>
              <a:t>ㅁㅁ식당에</a:t>
            </a:r>
            <a:r>
              <a:rPr lang="ko-KR" altLang="en-US" sz="1600" dirty="0" smtClean="0"/>
              <a:t> 감</a:t>
            </a:r>
            <a:r>
              <a:rPr lang="en-US" altLang="ko-KR" sz="1600" dirty="0" smtClean="0"/>
              <a:t>.</a:t>
            </a:r>
            <a:endParaRPr lang="ko-KR" altLang="en-US" sz="1600" dirty="0" smtClean="0"/>
          </a:p>
          <a:p>
            <a:pPr fontAlgn="base" latinLnBrk="0"/>
            <a:endParaRPr lang="en-US" altLang="ko-KR" sz="1200" dirty="0" smtClean="0"/>
          </a:p>
          <a:p>
            <a:pPr fontAlgn="base" latinLnBrk="0"/>
            <a:r>
              <a:rPr lang="en-US" altLang="ko-KR" sz="1600" dirty="0" smtClean="0"/>
              <a:t>2)</a:t>
            </a:r>
            <a:r>
              <a:rPr lang="ko-KR" altLang="en-US" sz="1600" dirty="0" smtClean="0"/>
              <a:t> 총 </a:t>
            </a:r>
            <a:r>
              <a:rPr lang="en-US" altLang="ko-KR" sz="1600" dirty="0" smtClean="0"/>
              <a:t>6</a:t>
            </a:r>
            <a:r>
              <a:rPr lang="ko-KR" altLang="en-US" sz="1600" dirty="0" smtClean="0"/>
              <a:t>개의 테이블이 존재</a:t>
            </a:r>
            <a:r>
              <a:rPr lang="en-US" altLang="ko-KR" sz="1600" dirty="0" smtClean="0"/>
              <a:t>.</a:t>
            </a:r>
          </a:p>
          <a:p>
            <a:pPr fontAlgn="base" latinLnBrk="0">
              <a:buFontTx/>
              <a:buChar char="-"/>
            </a:pPr>
            <a:endParaRPr lang="en-US" altLang="ko-KR" sz="1200" dirty="0" smtClean="0"/>
          </a:p>
          <a:p>
            <a:pPr fontAlgn="base" latinLnBrk="0"/>
            <a:r>
              <a:rPr lang="en-US" altLang="ko-KR" sz="1600" dirty="0" smtClean="0"/>
              <a:t>3)</a:t>
            </a:r>
            <a:r>
              <a:rPr lang="ko-KR" altLang="en-US" sz="1600" dirty="0" smtClean="0"/>
              <a:t> 술 종류는 </a:t>
            </a:r>
            <a:r>
              <a:rPr lang="en-US" altLang="ko-KR" sz="1600" dirty="0" smtClean="0"/>
              <a:t>Only </a:t>
            </a:r>
            <a:r>
              <a:rPr lang="ko-KR" altLang="en-US" sz="1600" dirty="0" smtClean="0"/>
              <a:t>소주</a:t>
            </a:r>
            <a:r>
              <a:rPr lang="en-US" altLang="ko-KR" sz="1600" dirty="0" smtClean="0"/>
              <a:t>!</a:t>
            </a:r>
            <a:endParaRPr lang="ko-KR" altLang="en-US" sz="1600" dirty="0" smtClean="0"/>
          </a:p>
          <a:p>
            <a:pPr fontAlgn="base" latinLnBrk="0">
              <a:buFontTx/>
              <a:buChar char="-"/>
            </a:pPr>
            <a:endParaRPr lang="en-US" altLang="ko-KR" sz="1200" dirty="0" smtClean="0"/>
          </a:p>
          <a:p>
            <a:pPr fontAlgn="base" latinLnBrk="0"/>
            <a:r>
              <a:rPr lang="en-US" altLang="ko-KR" sz="1600" dirty="0" smtClean="0"/>
              <a:t>4)</a:t>
            </a:r>
            <a:r>
              <a:rPr lang="ko-KR" altLang="en-US" sz="1600" dirty="0" smtClean="0"/>
              <a:t> 모든 사람에 대해서 한계 주량을 </a:t>
            </a:r>
            <a:r>
              <a:rPr lang="en-US" altLang="ko-KR" sz="1600" dirty="0" smtClean="0"/>
              <a:t>3</a:t>
            </a:r>
            <a:r>
              <a:rPr lang="ko-KR" altLang="en-US" sz="1600" dirty="0" smtClean="0"/>
              <a:t>병으로 제한</a:t>
            </a:r>
            <a:r>
              <a:rPr lang="en-US" altLang="ko-KR" sz="1600" dirty="0" smtClean="0"/>
              <a:t>.</a:t>
            </a:r>
          </a:p>
          <a:p>
            <a:pPr fontAlgn="base" latinLnBrk="0">
              <a:buFontTx/>
              <a:buChar char="-"/>
            </a:pPr>
            <a:endParaRPr lang="en-US" altLang="ko-KR" sz="1200" dirty="0" smtClean="0"/>
          </a:p>
          <a:p>
            <a:pPr fontAlgn="base" latinLnBrk="0"/>
            <a:r>
              <a:rPr lang="en-US" altLang="ko-KR" sz="1600" dirty="0" smtClean="0"/>
              <a:t>5) </a:t>
            </a:r>
            <a:r>
              <a:rPr lang="ko-KR" altLang="en-US" sz="1600" dirty="0" smtClean="0"/>
              <a:t>술게임에서 걸리면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인트로와 함께 벌칙으로 술을 마신다</a:t>
            </a:r>
            <a:r>
              <a:rPr lang="en-US" altLang="ko-KR" sz="1600" dirty="0" smtClean="0"/>
              <a:t>.</a:t>
            </a:r>
          </a:p>
          <a:p>
            <a:pPr fontAlgn="base" latinLnBrk="0"/>
            <a:endParaRPr lang="en-US" altLang="ko-KR" sz="1200" dirty="0" smtClean="0"/>
          </a:p>
          <a:p>
            <a:pPr fontAlgn="base" latinLnBrk="0"/>
            <a:r>
              <a:rPr lang="en-US" altLang="ko-KR" sz="1600" dirty="0" smtClean="0"/>
              <a:t>6) </a:t>
            </a:r>
            <a:r>
              <a:rPr lang="ko-KR" altLang="en-US" sz="1600" dirty="0" smtClean="0"/>
              <a:t>시작할 때 또는 자신이 전 술게임에서 걸렸던 경우만 게임을 선택 가능</a:t>
            </a:r>
            <a:r>
              <a:rPr lang="en-US" altLang="ko-KR" sz="1600" dirty="0" smtClean="0"/>
              <a:t>.</a:t>
            </a:r>
          </a:p>
          <a:p>
            <a:pPr fontAlgn="base" latinLnBrk="0"/>
            <a:endParaRPr lang="en-US" altLang="ko-KR" sz="1200" dirty="0" smtClean="0"/>
          </a:p>
          <a:p>
            <a:r>
              <a:rPr lang="en-US" altLang="ko-KR" sz="1600" dirty="0" smtClean="0"/>
              <a:t>7) </a:t>
            </a:r>
            <a:r>
              <a:rPr lang="ko-KR" altLang="en-US" sz="1600" dirty="0" smtClean="0"/>
              <a:t>자신이 주량초과시 집으로 귀가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 컴퓨터가 초과시 뉴페이스 </a:t>
            </a:r>
            <a:r>
              <a:rPr lang="ko-KR" altLang="en-US" sz="1600" dirty="0" smtClean="0"/>
              <a:t>한 명이 </a:t>
            </a:r>
            <a:r>
              <a:rPr lang="ko-KR" altLang="en-US" sz="1600" dirty="0" smtClean="0"/>
              <a:t>더 추가</a:t>
            </a:r>
            <a:r>
              <a:rPr lang="en-US" altLang="ko-KR" sz="1600" dirty="0" smtClean="0"/>
              <a:t>.</a:t>
            </a:r>
            <a:endParaRPr lang="ko-KR" altLang="en-US" sz="1600" dirty="0" smtClean="0"/>
          </a:p>
          <a:p>
            <a:pPr fontAlgn="base" latinLnBrk="0"/>
            <a:endParaRPr lang="ko-KR" altLang="en-US" sz="1200" dirty="0" smtClean="0"/>
          </a:p>
          <a:p>
            <a:pPr fontAlgn="base" latinLnBrk="0"/>
            <a:r>
              <a:rPr lang="en-US" altLang="ko-KR" sz="1600" dirty="0" smtClean="0"/>
              <a:t>8) </a:t>
            </a:r>
            <a:r>
              <a:rPr lang="ko-KR" altLang="en-US" sz="1600" dirty="0" smtClean="0"/>
              <a:t>술게임 도중에 선택사항을 선택 가능</a:t>
            </a:r>
            <a:r>
              <a:rPr lang="en-US" altLang="ko-KR" sz="1600" dirty="0" smtClean="0"/>
              <a:t>.</a:t>
            </a:r>
            <a:endParaRPr lang="ko-KR" altLang="en-US" sz="1600" dirty="0" smtClean="0"/>
          </a:p>
        </p:txBody>
      </p:sp>
      <p:sp>
        <p:nvSpPr>
          <p:cNvPr id="50" name="TextBox 49"/>
          <p:cNvSpPr txBox="1"/>
          <p:nvPr/>
        </p:nvSpPr>
        <p:spPr>
          <a:xfrm>
            <a:off x="3851920" y="6165304"/>
            <a:ext cx="19832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프로그램 설정</a:t>
            </a:r>
            <a:r>
              <a:rPr lang="en-US" altLang="ko-KR" sz="1600" dirty="0" smtClean="0">
                <a:solidFill>
                  <a:schemeClr val="bg1"/>
                </a:solidFill>
              </a:rPr>
              <a:t>-</a:t>
            </a:r>
            <a:r>
              <a:rPr lang="ko-KR" altLang="en-US" sz="1600" dirty="0" smtClean="0">
                <a:solidFill>
                  <a:schemeClr val="bg1"/>
                </a:solidFill>
              </a:rPr>
              <a:t>고정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2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53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54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55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6" name="Oval 9"/>
          <p:cNvSpPr>
            <a:spLocks noChangeArrowheads="1"/>
          </p:cNvSpPr>
          <p:nvPr/>
        </p:nvSpPr>
        <p:spPr bwMode="auto">
          <a:xfrm>
            <a:off x="3852317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57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COMPARE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8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pSp>
        <p:nvGrpSpPr>
          <p:cNvPr id="59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6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2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5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66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67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68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6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0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1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72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3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74" name="Text Box 2"/>
          <p:cNvSpPr txBox="1">
            <a:spLocks noChangeArrowheads="1"/>
          </p:cNvSpPr>
          <p:nvPr/>
        </p:nvSpPr>
        <p:spPr bwMode="auto">
          <a:xfrm>
            <a:off x="7164685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75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76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7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37" name="타원 36"/>
          <p:cNvSpPr/>
          <p:nvPr/>
        </p:nvSpPr>
        <p:spPr>
          <a:xfrm>
            <a:off x="467544" y="1648556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오른쪽 화살표 37"/>
          <p:cNvSpPr/>
          <p:nvPr/>
        </p:nvSpPr>
        <p:spPr>
          <a:xfrm>
            <a:off x="552615" y="1733627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115616" y="1628800"/>
            <a:ext cx="2160240" cy="4518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sz="2400" b="1" dirty="0" smtClean="0">
                <a:solidFill>
                  <a:schemeClr val="tx1"/>
                </a:solidFill>
              </a:rPr>
              <a:t>프로그램 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설정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프로젝트 시작단계</a:t>
            </a:r>
            <a:endParaRPr kumimoji="0" lang="ko-KR" altLang="en-US" sz="16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TextBox 26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프로젝트 결과물</a:t>
            </a:r>
            <a:endParaRPr kumimoji="0" lang="ko-KR" altLang="en-US" sz="16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971600" y="2276872"/>
            <a:ext cx="33843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말 그대로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술게임</a:t>
            </a:r>
            <a:r>
              <a:rPr lang="en-US" altLang="ko-KR" dirty="0" smtClean="0"/>
              <a:t>’</a:t>
            </a:r>
            <a:r>
              <a:rPr lang="ko-KR" altLang="en-US" dirty="0" smtClean="0"/>
              <a:t>을 구현했다</a:t>
            </a:r>
            <a:r>
              <a:rPr lang="en-US" altLang="ko-KR" dirty="0" smtClean="0"/>
              <a:t>.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851920" y="6165304"/>
            <a:ext cx="16930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메인화면 선택지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pic>
        <p:nvPicPr>
          <p:cNvPr id="1028" name="Picture 4" descr="C:\Documents and Settings\리바이던\바탕 화면\20131207_131058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99792" y="2925291"/>
            <a:ext cx="3848100" cy="2447925"/>
          </a:xfrm>
          <a:prstGeom prst="rect">
            <a:avLst/>
          </a:prstGeom>
          <a:noFill/>
        </p:spPr>
      </p:pic>
      <p:sp>
        <p:nvSpPr>
          <p:cNvPr id="71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72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73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75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COMPARE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76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77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78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9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0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81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2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3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84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5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6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87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8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9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9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92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9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95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96" name="Oval 9"/>
          <p:cNvSpPr>
            <a:spLocks noChangeArrowheads="1"/>
          </p:cNvSpPr>
          <p:nvPr/>
        </p:nvSpPr>
        <p:spPr bwMode="auto">
          <a:xfrm>
            <a:off x="4716016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41" name="타원 40"/>
          <p:cNvSpPr/>
          <p:nvPr/>
        </p:nvSpPr>
        <p:spPr>
          <a:xfrm>
            <a:off x="467544" y="1628800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오른쪽 화살표 41"/>
          <p:cNvSpPr/>
          <p:nvPr/>
        </p:nvSpPr>
        <p:spPr>
          <a:xfrm>
            <a:off x="552615" y="1713871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/>
          <p:cNvSpPr/>
          <p:nvPr/>
        </p:nvSpPr>
        <p:spPr>
          <a:xfrm>
            <a:off x="1115616" y="1700808"/>
            <a:ext cx="3672408" cy="2880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b="1" dirty="0" smtClean="0">
                <a:solidFill>
                  <a:schemeClr val="tx1"/>
                </a:solidFill>
              </a:rPr>
              <a:t>그라가스 팀의 </a:t>
            </a:r>
            <a:r>
              <a:rPr lang="en-US" altLang="ko-KR" b="1" dirty="0" smtClean="0">
                <a:solidFill>
                  <a:schemeClr val="tx1"/>
                </a:solidFill>
              </a:rPr>
              <a:t>‘I Love Soju’</a:t>
            </a:r>
            <a:r>
              <a:rPr lang="ko-KR" altLang="en-US" b="1" dirty="0" smtClean="0">
                <a:solidFill>
                  <a:schemeClr val="tx1"/>
                </a:solidFill>
              </a:rPr>
              <a:t>란</a:t>
            </a:r>
            <a:r>
              <a:rPr lang="en-US" altLang="ko-KR" b="1" dirty="0" smtClean="0">
                <a:solidFill>
                  <a:schemeClr val="tx1"/>
                </a:solidFill>
              </a:rPr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76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" name="TextBox 44"/>
          <p:cNvSpPr txBox="1"/>
          <p:nvPr/>
        </p:nvSpPr>
        <p:spPr>
          <a:xfrm>
            <a:off x="3851920" y="6165304"/>
            <a:ext cx="1487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</a:rPr>
              <a:t>술게임 선택지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475656" y="6093296"/>
            <a:ext cx="241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그라가스 </a:t>
            </a:r>
            <a:r>
              <a:rPr lang="en-US" altLang="ko-KR" b="1" dirty="0" smtClean="0">
                <a:solidFill>
                  <a:schemeClr val="bg1"/>
                </a:solidFill>
              </a:rPr>
              <a:t>I Love Soju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AutoShape 4"/>
          <p:cNvSpPr>
            <a:spLocks noChangeArrowheads="1"/>
          </p:cNvSpPr>
          <p:nvPr/>
        </p:nvSpPr>
        <p:spPr bwMode="auto">
          <a:xfrm rot="16200000" flipV="1">
            <a:off x="1180480" y="6172448"/>
            <a:ext cx="274638" cy="260350"/>
          </a:xfrm>
          <a:prstGeom prst="upArrow">
            <a:avLst>
              <a:gd name="adj1" fmla="val 0"/>
              <a:gd name="adj2" fmla="val 100000"/>
            </a:avLst>
          </a:prstGeom>
          <a:gradFill rotWithShape="1">
            <a:gsLst>
              <a:gs pos="0">
                <a:schemeClr val="bg1">
                  <a:alpha val="78000"/>
                </a:schemeClr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vert="eaVert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pic>
        <p:nvPicPr>
          <p:cNvPr id="2050" name="Picture 2" descr="C:\Documents and Settings\리바이던\바탕 화면\20131207_131444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83768" y="2924944"/>
            <a:ext cx="4200525" cy="2428875"/>
          </a:xfrm>
          <a:prstGeom prst="rect">
            <a:avLst/>
          </a:prstGeom>
          <a:noFill/>
        </p:spPr>
      </p:pic>
      <p:sp>
        <p:nvSpPr>
          <p:cNvPr id="71" name="Text Box 2"/>
          <p:cNvSpPr txBox="1">
            <a:spLocks noChangeArrowheads="1"/>
          </p:cNvSpPr>
          <p:nvPr/>
        </p:nvSpPr>
        <p:spPr bwMode="auto">
          <a:xfrm>
            <a:off x="3707904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/>
                <a:latin typeface="+mn-ea"/>
              </a:rPr>
              <a:t>INTRO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72" name="Text Box 12"/>
          <p:cNvSpPr txBox="1">
            <a:spLocks noChangeArrowheads="1"/>
          </p:cNvSpPr>
          <p:nvPr/>
        </p:nvSpPr>
        <p:spPr bwMode="auto">
          <a:xfrm>
            <a:off x="6444605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VIDEO</a:t>
            </a:r>
            <a:endParaRPr kumimoji="1" lang="ko-KR" altLang="ko-KR" sz="1200" dirty="0" smtClean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73" name="Text Box 2"/>
          <p:cNvSpPr txBox="1">
            <a:spLocks noChangeArrowheads="1"/>
          </p:cNvSpPr>
          <p:nvPr/>
        </p:nvSpPr>
        <p:spPr bwMode="auto">
          <a:xfrm>
            <a:off x="4572000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RESULT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74" name="Text Box 2"/>
          <p:cNvSpPr txBox="1">
            <a:spLocks noChangeArrowheads="1"/>
          </p:cNvSpPr>
          <p:nvPr/>
        </p:nvSpPr>
        <p:spPr bwMode="auto">
          <a:xfrm>
            <a:off x="8028781" y="554197"/>
            <a:ext cx="115252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COMPARE</a:t>
            </a:r>
            <a:endParaRPr lang="ko-KR" altLang="en-US" sz="12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75" name="Text Box 12"/>
          <p:cNvSpPr txBox="1">
            <a:spLocks noChangeArrowheads="1"/>
          </p:cNvSpPr>
          <p:nvPr/>
        </p:nvSpPr>
        <p:spPr bwMode="auto">
          <a:xfrm>
            <a:off x="5580112" y="554197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EXPLAIN</a:t>
            </a:r>
            <a:endParaRPr lang="ko-KR" altLang="en-US" sz="1200" b="1" dirty="0" smtClean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76" name="Group 6"/>
          <p:cNvGrpSpPr>
            <a:grpSpLocks/>
          </p:cNvGrpSpPr>
          <p:nvPr/>
        </p:nvGrpSpPr>
        <p:grpSpPr bwMode="auto">
          <a:xfrm>
            <a:off x="3707904" y="301377"/>
            <a:ext cx="1152525" cy="782638"/>
            <a:chOff x="3592" y="1706"/>
            <a:chExt cx="726" cy="493"/>
          </a:xfrm>
        </p:grpSpPr>
        <p:sp>
          <p:nvSpPr>
            <p:cNvPr id="77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78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79" name="Group 6"/>
          <p:cNvGrpSpPr>
            <a:grpSpLocks/>
          </p:cNvGrpSpPr>
          <p:nvPr/>
        </p:nvGrpSpPr>
        <p:grpSpPr bwMode="auto">
          <a:xfrm>
            <a:off x="4572000" y="301377"/>
            <a:ext cx="1152525" cy="782638"/>
            <a:chOff x="3592" y="1706"/>
            <a:chExt cx="726" cy="493"/>
          </a:xfrm>
        </p:grpSpPr>
        <p:sp>
          <p:nvSpPr>
            <p:cNvPr id="80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1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2" name="Group 6"/>
          <p:cNvGrpSpPr>
            <a:grpSpLocks/>
          </p:cNvGrpSpPr>
          <p:nvPr/>
        </p:nvGrpSpPr>
        <p:grpSpPr bwMode="auto">
          <a:xfrm>
            <a:off x="5436096" y="301377"/>
            <a:ext cx="1152525" cy="782638"/>
            <a:chOff x="3592" y="1706"/>
            <a:chExt cx="726" cy="493"/>
          </a:xfrm>
        </p:grpSpPr>
        <p:sp>
          <p:nvSpPr>
            <p:cNvPr id="83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4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5" name="Group 6"/>
          <p:cNvGrpSpPr>
            <a:grpSpLocks/>
          </p:cNvGrpSpPr>
          <p:nvPr/>
        </p:nvGrpSpPr>
        <p:grpSpPr bwMode="auto">
          <a:xfrm>
            <a:off x="6300192" y="301377"/>
            <a:ext cx="1152525" cy="782638"/>
            <a:chOff x="3592" y="1706"/>
            <a:chExt cx="726" cy="493"/>
          </a:xfrm>
        </p:grpSpPr>
        <p:sp>
          <p:nvSpPr>
            <p:cNvPr id="86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87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88" name="Group 6"/>
          <p:cNvGrpSpPr>
            <a:grpSpLocks/>
          </p:cNvGrpSpPr>
          <p:nvPr/>
        </p:nvGrpSpPr>
        <p:grpSpPr bwMode="auto">
          <a:xfrm>
            <a:off x="8028384" y="301377"/>
            <a:ext cx="1152525" cy="782638"/>
            <a:chOff x="3592" y="1706"/>
            <a:chExt cx="726" cy="493"/>
          </a:xfrm>
        </p:grpSpPr>
        <p:sp>
          <p:nvSpPr>
            <p:cNvPr id="89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0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grpSp>
        <p:nvGrpSpPr>
          <p:cNvPr id="91" name="Group 6"/>
          <p:cNvGrpSpPr>
            <a:grpSpLocks/>
          </p:cNvGrpSpPr>
          <p:nvPr/>
        </p:nvGrpSpPr>
        <p:grpSpPr bwMode="auto">
          <a:xfrm>
            <a:off x="7164288" y="301377"/>
            <a:ext cx="1152525" cy="782638"/>
            <a:chOff x="3592" y="1706"/>
            <a:chExt cx="726" cy="493"/>
          </a:xfrm>
        </p:grpSpPr>
        <p:sp>
          <p:nvSpPr>
            <p:cNvPr id="92" name="Oval 7"/>
            <p:cNvSpPr>
              <a:spLocks noChangeArrowheads="1"/>
            </p:cNvSpPr>
            <p:nvPr/>
          </p:nvSpPr>
          <p:spPr bwMode="auto">
            <a:xfrm>
              <a:off x="3702" y="1706"/>
              <a:ext cx="493" cy="493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  <a:round/>
              <a:headEnd/>
              <a:tailEnd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ko-KR" altLang="en-US" sz="1600" dirty="0"/>
            </a:p>
          </p:txBody>
        </p:sp>
        <p:sp>
          <p:nvSpPr>
            <p:cNvPr id="93" name="Text Box 8"/>
            <p:cNvSpPr txBox="1">
              <a:spLocks noChangeArrowheads="1"/>
            </p:cNvSpPr>
            <p:nvPr/>
          </p:nvSpPr>
          <p:spPr bwMode="auto">
            <a:xfrm>
              <a:off x="3592" y="1835"/>
              <a:ext cx="726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ko-K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endParaRPr>
            </a:p>
          </p:txBody>
        </p:sp>
      </p:grpSp>
      <p:sp>
        <p:nvSpPr>
          <p:cNvPr id="94" name="Text Box 12"/>
          <p:cNvSpPr txBox="1">
            <a:spLocks noChangeArrowheads="1"/>
          </p:cNvSpPr>
          <p:nvPr/>
        </p:nvSpPr>
        <p:spPr bwMode="auto">
          <a:xfrm>
            <a:off x="7307907" y="548680"/>
            <a:ext cx="86449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12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DEMO</a:t>
            </a:r>
            <a:endParaRPr kumimoji="1" lang="ko-KR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95" name="Oval 9"/>
          <p:cNvSpPr>
            <a:spLocks noChangeArrowheads="1"/>
          </p:cNvSpPr>
          <p:nvPr/>
        </p:nvSpPr>
        <p:spPr bwMode="auto">
          <a:xfrm>
            <a:off x="4716016" y="260648"/>
            <a:ext cx="864096" cy="864096"/>
          </a:xfrm>
          <a:prstGeom prst="ellipse">
            <a:avLst/>
          </a:prstGeom>
          <a:noFill/>
          <a:ln w="38100">
            <a:solidFill>
              <a:srgbClr val="FF0066"/>
            </a:solidFill>
            <a:prstDash val="sysDot"/>
            <a:round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pic>
        <p:nvPicPr>
          <p:cNvPr id="14337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5576" y="2694037"/>
            <a:ext cx="987298" cy="1095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11560" y="4005064"/>
            <a:ext cx="1224136" cy="762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40" name="Picture 4" descr="http://blogfiles.naver.net/20121219_175/jewsin_1355928600073EGbfT_JPEG/%B9%AC%C2%EE%BA%FC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79512" y="4941168"/>
            <a:ext cx="2088232" cy="767566"/>
          </a:xfrm>
          <a:prstGeom prst="rect">
            <a:avLst/>
          </a:prstGeom>
          <a:noFill/>
        </p:spPr>
      </p:pic>
      <p:pic>
        <p:nvPicPr>
          <p:cNvPr id="14343" name="Picture 7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236296" y="4725144"/>
            <a:ext cx="1484109" cy="12218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46" name="Picture 10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7020272" y="3068960"/>
            <a:ext cx="1679240" cy="106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3" name="타원 42"/>
          <p:cNvSpPr/>
          <p:nvPr/>
        </p:nvSpPr>
        <p:spPr>
          <a:xfrm>
            <a:off x="467544" y="1628800"/>
            <a:ext cx="432048" cy="432048"/>
          </a:xfrm>
          <a:prstGeom prst="ellipse">
            <a:avLst/>
          </a:prstGeom>
          <a:solidFill>
            <a:srgbClr val="0082F1"/>
          </a:solidFill>
          <a:ln>
            <a:solidFill>
              <a:srgbClr val="0082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오른쪽 화살표 43"/>
          <p:cNvSpPr/>
          <p:nvPr/>
        </p:nvSpPr>
        <p:spPr>
          <a:xfrm>
            <a:off x="552615" y="1713871"/>
            <a:ext cx="288032" cy="288032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직사각형 47"/>
          <p:cNvSpPr/>
          <p:nvPr/>
        </p:nvSpPr>
        <p:spPr>
          <a:xfrm>
            <a:off x="1115616" y="1700808"/>
            <a:ext cx="1440160" cy="2880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fontAlgn="base" latinLnBrk="0"/>
            <a:r>
              <a:rPr lang="ko-KR" altLang="en-US" dirty="0" smtClean="0">
                <a:solidFill>
                  <a:schemeClr val="tx1"/>
                </a:solidFill>
              </a:rPr>
              <a:t>술게임 하기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79512" y="260648"/>
            <a:ext cx="345638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b="1" dirty="0" smtClean="0">
                <a:ln>
                  <a:solidFill>
                    <a:schemeClr val="bg1">
                      <a:lumMod val="50000"/>
                      <a:alpha val="19000"/>
                    </a:schemeClr>
                  </a:solidFill>
                </a:ln>
                <a:solidFill>
                  <a:srgbClr val="0082F1"/>
                </a:solidFill>
                <a:effectLst>
                  <a:reflection blurRad="6350" stA="55000" endA="50" endPos="85000" dir="5400000" sy="-100000" algn="bl" rotWithShape="0"/>
                </a:effectLst>
                <a:latin typeface="휴먼둥근헤드라인" pitchFamily="18" charset="-127"/>
                <a:ea typeface="휴먼둥근헤드라인" pitchFamily="18" charset="-127"/>
              </a:rPr>
              <a:t>프로젝트 결과물</a:t>
            </a:r>
            <a:endParaRPr kumimoji="0" lang="ko-KR" altLang="en-US" sz="1600" b="1" dirty="0">
              <a:ln>
                <a:solidFill>
                  <a:schemeClr val="bg1">
                    <a:lumMod val="50000"/>
                    <a:alpha val="19000"/>
                  </a:schemeClr>
                </a:solidFill>
              </a:ln>
              <a:solidFill>
                <a:srgbClr val="0082F1"/>
              </a:solidFill>
              <a:effectLst>
                <a:reflection blurRad="6350" stA="55000" endA="50" endPos="85000" dir="5400000" sy="-100000" algn="bl" rotWithShape="0"/>
              </a:effectLst>
              <a:latin typeface="휴먼둥근헤드라인" pitchFamily="18" charset="-127"/>
              <a:ea typeface="휴먼둥근헤드라인" pitchFamily="18" charset="-127"/>
            </a:endParaRPr>
          </a:p>
        </p:txBody>
      </p:sp>
      <p:pic>
        <p:nvPicPr>
          <p:cNvPr id="15362" name="Picture 2" descr="뷜랑이 좋아하는 랜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7380312" y="1484784"/>
            <a:ext cx="1631098" cy="1322512"/>
          </a:xfrm>
          <a:prstGeom prst="rect">
            <a:avLst/>
          </a:prstGeom>
          <a:noFill/>
        </p:spPr>
      </p:pic>
      <p:sp>
        <p:nvSpPr>
          <p:cNvPr id="34" name="직사각형 33"/>
          <p:cNvSpPr/>
          <p:nvPr/>
        </p:nvSpPr>
        <p:spPr>
          <a:xfrm>
            <a:off x="1043608" y="2195572"/>
            <a:ext cx="69127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총 </a:t>
            </a:r>
            <a:r>
              <a:rPr lang="en-US" altLang="ko-KR" dirty="0" smtClean="0"/>
              <a:t>7</a:t>
            </a:r>
            <a:r>
              <a:rPr lang="ko-KR" altLang="en-US" dirty="0" smtClean="0"/>
              <a:t>개의 개임과 램덤게임을 합쳐서 </a:t>
            </a:r>
            <a:r>
              <a:rPr lang="en-US" altLang="ko-KR" dirty="0" smtClean="0"/>
              <a:t>8</a:t>
            </a:r>
            <a:r>
              <a:rPr lang="ko-KR" altLang="en-US" dirty="0" smtClean="0"/>
              <a:t>가지의 선택을 할 수가 있다</a:t>
            </a:r>
            <a:r>
              <a:rPr lang="en-US" altLang="ko-KR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>
        <a:spAutoFit/>
      </a:bodyPr>
      <a:lstStyle>
        <a:defPPr>
          <a:defRPr b="1" dirty="0" smtClean="0"/>
        </a:defPPr>
      </a:lstStyle>
    </a:spDef>
    <a:lnDef>
      <a:spPr>
        <a:ln w="12700"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5677</TotalTime>
  <Words>694</Words>
  <Application>Microsoft Office PowerPoint</Application>
  <PresentationFormat>화면 슬라이드 쇼(4:3)</PresentationFormat>
  <Paragraphs>256</Paragraphs>
  <Slides>17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굴림</vt:lpstr>
      <vt:lpstr>Arial</vt:lpstr>
      <vt:lpstr>맑은 고딕</vt:lpstr>
      <vt:lpstr>휴먼둥근헤드라인</vt:lpstr>
      <vt:lpstr>HY견고딕</vt:lpstr>
      <vt:lpstr>궁서</vt:lpstr>
      <vt:lpstr>-윤고딕330</vt:lpstr>
      <vt:lpstr>08서울남산체 B</vt:lpstr>
      <vt:lpstr>(한)문화방송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이현주</dc:creator>
  <cp:lastModifiedBy>리바이던</cp:lastModifiedBy>
  <cp:revision>517</cp:revision>
  <dcterms:created xsi:type="dcterms:W3CDTF">2010-09-30T04:54:40Z</dcterms:created>
  <dcterms:modified xsi:type="dcterms:W3CDTF">2013-12-11T04:09:50Z</dcterms:modified>
</cp:coreProperties>
</file>